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8" r:id="rId3"/>
    <p:sldId id="262" r:id="rId4"/>
    <p:sldId id="260" r:id="rId5"/>
    <p:sldId id="259" r:id="rId6"/>
    <p:sldId id="261" r:id="rId7"/>
    <p:sldId id="263" r:id="rId8"/>
    <p:sldId id="264" r:id="rId9"/>
    <p:sldId id="265" r:id="rId10"/>
    <p:sldId id="266" r:id="rId11"/>
    <p:sldId id="267" r:id="rId12"/>
    <p:sldId id="268" r:id="rId13"/>
    <p:sldId id="269" r:id="rId14"/>
    <p:sldId id="270" r:id="rId15"/>
    <p:sldId id="272" r:id="rId16"/>
    <p:sldId id="273" r:id="rId17"/>
    <p:sldId id="274"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26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FCF4B12-1366-4300-B2E5-03179836B4FC}" type="datetimeFigureOut">
              <a:rPr lang="en-US" smtClean="0"/>
              <a:t>2/27/17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3EE85F6-37B4-45E0-9972-1383D5B536FE}" type="slidenum">
              <a:rPr lang="en-US" smtClean="0"/>
              <a:t>‹#›</a:t>
            </a:fld>
            <a:endParaRPr lang="en-US"/>
          </a:p>
        </p:txBody>
      </p:sp>
    </p:spTree>
    <p:extLst>
      <p:ext uri="{BB962C8B-B14F-4D97-AF65-F5344CB8AC3E}">
        <p14:creationId xmlns:p14="http://schemas.microsoft.com/office/powerpoint/2010/main" val="12711083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3421E28-53C6-4DA5-8E1E-B33608EEBE67}" type="datetimeFigureOut">
              <a:rPr lang="en-US" smtClean="0"/>
              <a:t>2/27/17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B254F8C-3587-4A8B-AD87-55902F615A3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21E28-53C6-4DA5-8E1E-B33608EEBE67}"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21E28-53C6-4DA5-8E1E-B33608EEBE67}"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21E28-53C6-4DA5-8E1E-B33608EEBE67}"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21E28-53C6-4DA5-8E1E-B33608EEBE67}"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3421E28-53C6-4DA5-8E1E-B33608EEBE67}"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54F8C-3587-4A8B-AD87-55902F615A3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421E28-53C6-4DA5-8E1E-B33608EEBE67}" type="datetimeFigureOut">
              <a:rPr lang="en-US" smtClean="0"/>
              <a:t>2/27/17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21E28-53C6-4DA5-8E1E-B33608EEBE67}" type="datetimeFigureOut">
              <a:rPr lang="en-US" smtClean="0"/>
              <a:t>2/27/17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21E28-53C6-4DA5-8E1E-B33608EEBE67}" type="datetimeFigureOut">
              <a:rPr lang="en-US" smtClean="0"/>
              <a:t>2/27/17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421E28-53C6-4DA5-8E1E-B33608EEBE67}" type="datetimeFigureOut">
              <a:rPr lang="en-US" smtClean="0"/>
              <a:t>2/27/17</a:t>
            </a:fld>
            <a:endParaRPr lang="en-US"/>
          </a:p>
        </p:txBody>
      </p:sp>
      <p:sp>
        <p:nvSpPr>
          <p:cNvPr id="7" name="Slide Number Placeholder 6"/>
          <p:cNvSpPr>
            <a:spLocks noGrp="1"/>
          </p:cNvSpPr>
          <p:nvPr>
            <p:ph type="sldNum" sz="quarter" idx="12"/>
          </p:nvPr>
        </p:nvSpPr>
        <p:spPr/>
        <p:txBody>
          <a:bodyPr/>
          <a:lstStyle/>
          <a:p>
            <a:fld id="{4B254F8C-3587-4A8B-AD87-55902F615A3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21E28-53C6-4DA5-8E1E-B33608EEBE67}" type="datetimeFigureOut">
              <a:rPr lang="en-US" smtClean="0"/>
              <a:t>2/27/17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B254F8C-3587-4A8B-AD87-55902F615A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3421E28-53C6-4DA5-8E1E-B33608EEBE67}" type="datetimeFigureOut">
              <a:rPr lang="en-US" smtClean="0"/>
              <a:t>2/27/17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B254F8C-3587-4A8B-AD87-55902F615A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Dependent Eligibility Audit</a:t>
            </a:r>
            <a:br>
              <a:rPr lang="en-US" dirty="0" smtClean="0"/>
            </a:br>
            <a:r>
              <a:rPr lang="en-US" dirty="0" smtClean="0"/>
              <a:t>CEWW Health Insurance Consortiu</a:t>
            </a:r>
            <a:r>
              <a:rPr lang="en-US" dirty="0"/>
              <a:t>m</a:t>
            </a:r>
            <a:r>
              <a:rPr lang="en-US" dirty="0" smtClean="0"/>
              <a:t/>
            </a:r>
            <a:br>
              <a:rPr lang="en-US" dirty="0" smtClean="0"/>
            </a:br>
            <a:endParaRPr lang="en-US" dirty="0"/>
          </a:p>
        </p:txBody>
      </p:sp>
      <p:sp>
        <p:nvSpPr>
          <p:cNvPr id="3" name="Subtitle 2"/>
          <p:cNvSpPr>
            <a:spLocks noGrp="1"/>
          </p:cNvSpPr>
          <p:nvPr>
            <p:ph type="subTitle" idx="1"/>
          </p:nvPr>
        </p:nvSpPr>
        <p:spPr>
          <a:xfrm>
            <a:off x="1371600" y="4114800"/>
            <a:ext cx="6400800" cy="1524000"/>
          </a:xfrm>
        </p:spPr>
        <p:txBody>
          <a:bodyPr>
            <a:normAutofit/>
          </a:bodyPr>
          <a:lstStyle/>
          <a:p>
            <a:r>
              <a:rPr lang="en-US" dirty="0" smtClean="0"/>
              <a:t>Rachel M. Rissetto</a:t>
            </a:r>
          </a:p>
          <a:p>
            <a:r>
              <a:rPr lang="en-US" dirty="0" smtClean="0"/>
              <a:t>Human Resource Director</a:t>
            </a:r>
          </a:p>
          <a:p>
            <a:r>
              <a:rPr lang="en-US" dirty="0" smtClean="0"/>
              <a:t>CEWW BOCES</a:t>
            </a:r>
          </a:p>
          <a:p>
            <a:r>
              <a:rPr lang="en-US" dirty="0" smtClean="0"/>
              <a:t>March13, 2017</a:t>
            </a:r>
            <a:endParaRPr lang="en-US" dirty="0" smtClean="0"/>
          </a:p>
        </p:txBody>
      </p:sp>
      <p:pic>
        <p:nvPicPr>
          <p:cNvPr id="4" name="Picture 3" descr="NAEN Logo.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066800"/>
            <a:ext cx="2994378" cy="2164119"/>
          </a:xfrm>
          <a:prstGeom prst="rect">
            <a:avLst/>
          </a:prstGeom>
        </p:spPr>
      </p:pic>
    </p:spTree>
    <p:extLst>
      <p:ext uri="{BB962C8B-B14F-4D97-AF65-F5344CB8AC3E}">
        <p14:creationId xmlns:p14="http://schemas.microsoft.com/office/powerpoint/2010/main" val="2009223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January, 2013</a:t>
            </a:r>
          </a:p>
          <a:p>
            <a:pPr marL="0" indent="0">
              <a:buNone/>
            </a:pPr>
            <a:r>
              <a:rPr lang="en-US" dirty="0"/>
              <a:t>	</a:t>
            </a:r>
            <a:r>
              <a:rPr lang="en-US" dirty="0" smtClean="0"/>
              <a:t>BUDCO sent a letter to non responders indicating that because they failed to provide adequate proof of eligibility for dependents, dependents would be removed from coverage effective January 1, 2013.</a:t>
            </a:r>
          </a:p>
          <a:p>
            <a:pPr marL="0" indent="0">
              <a:buNone/>
            </a:pPr>
            <a:r>
              <a:rPr lang="en-US" dirty="0"/>
              <a:t>	</a:t>
            </a:r>
            <a:r>
              <a:rPr lang="en-US" dirty="0" smtClean="0"/>
              <a:t>The letter included an appeals process to be followed.</a:t>
            </a:r>
            <a:endParaRPr lang="en-US" dirty="0"/>
          </a:p>
        </p:txBody>
      </p:sp>
    </p:spTree>
    <p:extLst>
      <p:ext uri="{BB962C8B-B14F-4D97-AF65-F5344CB8AC3E}">
        <p14:creationId xmlns:p14="http://schemas.microsoft.com/office/powerpoint/2010/main" val="2518139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Appeals Process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Plan participants whose dependents were removed had the ability to submit an appeal to the Board of Directors through my office, if they wanted to appeal the determination to remove dependent coverage.</a:t>
            </a:r>
          </a:p>
          <a:p>
            <a:pPr marL="0" indent="0">
              <a:buNone/>
            </a:pPr>
            <a:endParaRPr lang="en-US" dirty="0"/>
          </a:p>
          <a:p>
            <a:pPr marL="0" indent="0">
              <a:buNone/>
            </a:pPr>
            <a:r>
              <a:rPr lang="en-US" dirty="0" smtClean="0"/>
              <a:t>I reviewed all appeals; met with the Executive Committee of the Health Insurance Consortium; and worked with our Attorney to make recommendations for reinstatement to the Board of Directors.</a:t>
            </a:r>
            <a:endParaRPr lang="en-US" dirty="0"/>
          </a:p>
        </p:txBody>
      </p:sp>
    </p:spTree>
    <p:extLst>
      <p:ext uri="{BB962C8B-B14F-4D97-AF65-F5344CB8AC3E}">
        <p14:creationId xmlns:p14="http://schemas.microsoft.com/office/powerpoint/2010/main" val="227393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lstStyle/>
          <a:p>
            <a:pPr marL="0" indent="0">
              <a:buNone/>
            </a:pPr>
            <a:r>
              <a:rPr lang="en-US" dirty="0" smtClean="0"/>
              <a:t>February, 2013</a:t>
            </a:r>
          </a:p>
          <a:p>
            <a:pPr marL="0" indent="0">
              <a:buNone/>
            </a:pPr>
            <a:r>
              <a:rPr lang="en-US" dirty="0"/>
              <a:t>	</a:t>
            </a:r>
            <a:r>
              <a:rPr lang="en-US" dirty="0" smtClean="0"/>
              <a:t>The CEWW Health Insurance Board of Directors met in public session and reinstated approximately 102 dependents, retroactive to January 1, 2013.  There was no lapse in coverage for reinstated dependents.</a:t>
            </a:r>
            <a:endParaRPr lang="en-US" dirty="0"/>
          </a:p>
        </p:txBody>
      </p:sp>
    </p:spTree>
    <p:extLst>
      <p:ext uri="{BB962C8B-B14F-4D97-AF65-F5344CB8AC3E}">
        <p14:creationId xmlns:p14="http://schemas.microsoft.com/office/powerpoint/2010/main" val="163549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a:t>
            </a:r>
            <a:endParaRPr lang="en-US" dirty="0"/>
          </a:p>
        </p:txBody>
      </p:sp>
      <p:sp>
        <p:nvSpPr>
          <p:cNvPr id="3" name="Content Placeholder 2"/>
          <p:cNvSpPr>
            <a:spLocks noGrp="1"/>
          </p:cNvSpPr>
          <p:nvPr>
            <p:ph idx="1"/>
          </p:nvPr>
        </p:nvSpPr>
        <p:spPr/>
        <p:txBody>
          <a:bodyPr/>
          <a:lstStyle/>
          <a:p>
            <a:r>
              <a:rPr lang="en-US" dirty="0" smtClean="0"/>
              <a:t>CEWW Health Insurance Consortium has approximately 5100 contracts with approximately 9300 covered lives.</a:t>
            </a:r>
          </a:p>
          <a:p>
            <a:pPr marL="0" indent="0">
              <a:buNone/>
            </a:pPr>
            <a:endParaRPr lang="en-US" dirty="0" smtClean="0"/>
          </a:p>
          <a:p>
            <a:r>
              <a:rPr lang="en-US" dirty="0" smtClean="0"/>
              <a:t>Approximately 99 subscribers (with a total of approximately 160 dependents) had incomplete or non-responder status by the December, 2012 deadline.</a:t>
            </a:r>
            <a:endParaRPr lang="en-US" dirty="0"/>
          </a:p>
        </p:txBody>
      </p:sp>
    </p:spTree>
    <p:extLst>
      <p:ext uri="{BB962C8B-B14F-4D97-AF65-F5344CB8AC3E}">
        <p14:creationId xmlns:p14="http://schemas.microsoft.com/office/powerpoint/2010/main" val="3471733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a:t>
            </a:r>
            <a:endParaRPr lang="en-US" dirty="0"/>
          </a:p>
        </p:txBody>
      </p:sp>
      <p:sp>
        <p:nvSpPr>
          <p:cNvPr id="3" name="Content Placeholder 2"/>
          <p:cNvSpPr>
            <a:spLocks noGrp="1"/>
          </p:cNvSpPr>
          <p:nvPr>
            <p:ph idx="1"/>
          </p:nvPr>
        </p:nvSpPr>
        <p:spPr/>
        <p:txBody>
          <a:bodyPr>
            <a:normAutofit fontScale="92500"/>
          </a:bodyPr>
          <a:lstStyle/>
          <a:p>
            <a:r>
              <a:rPr lang="en-US" dirty="0" smtClean="0"/>
              <a:t>Approximately 62 subscribers filed an appeal for approximately 102 dependents.</a:t>
            </a:r>
          </a:p>
          <a:p>
            <a:endParaRPr lang="en-US" dirty="0"/>
          </a:p>
          <a:p>
            <a:r>
              <a:rPr lang="en-US" dirty="0" smtClean="0"/>
              <a:t>Approximately 61 dependents did not file an appeal and approximately 67 dependents were voluntarily removed during the hold harmless period, for a total of approximately 128 ineligible dependents.</a:t>
            </a:r>
            <a:endParaRPr lang="en-US" dirty="0"/>
          </a:p>
        </p:txBody>
      </p:sp>
    </p:spTree>
    <p:extLst>
      <p:ext uri="{BB962C8B-B14F-4D97-AF65-F5344CB8AC3E}">
        <p14:creationId xmlns:p14="http://schemas.microsoft.com/office/powerpoint/2010/main" val="4080131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Cost/Savings</a:t>
            </a:r>
            <a:endParaRPr lang="en-US" dirty="0"/>
          </a:p>
        </p:txBody>
      </p:sp>
      <p:sp>
        <p:nvSpPr>
          <p:cNvPr id="3" name="Content Placeholder 2"/>
          <p:cNvSpPr>
            <a:spLocks noGrp="1"/>
          </p:cNvSpPr>
          <p:nvPr>
            <p:ph idx="1"/>
          </p:nvPr>
        </p:nvSpPr>
        <p:spPr/>
        <p:txBody>
          <a:bodyPr/>
          <a:lstStyle/>
          <a:p>
            <a:pPr marL="0" indent="0">
              <a:buNone/>
            </a:pPr>
            <a:r>
              <a:rPr lang="en-US" dirty="0" smtClean="0"/>
              <a:t>The cost of the Dependent Eligibility Audit was $27,927.00.  (payment to BUDCO)</a:t>
            </a:r>
          </a:p>
          <a:p>
            <a:pPr marL="0" indent="0">
              <a:buNone/>
            </a:pPr>
            <a:endParaRPr lang="en-US" dirty="0"/>
          </a:p>
          <a:p>
            <a:pPr marL="0" indent="0">
              <a:buNone/>
            </a:pPr>
            <a:r>
              <a:rPr lang="en-US" dirty="0" smtClean="0"/>
              <a:t>For the 128 dependents who were removed, the cost in claim dollars over the previous 24 month period equaled $750,577.17. </a:t>
            </a:r>
            <a:endParaRPr lang="en-US" dirty="0"/>
          </a:p>
        </p:txBody>
      </p:sp>
    </p:spTree>
    <p:extLst>
      <p:ext uri="{BB962C8B-B14F-4D97-AF65-F5344CB8AC3E}">
        <p14:creationId xmlns:p14="http://schemas.microsoft.com/office/powerpoint/2010/main" val="328429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Over 65 population</a:t>
            </a:r>
          </a:p>
          <a:p>
            <a:pPr marL="0" indent="0">
              <a:buNone/>
            </a:pPr>
            <a:endParaRPr lang="en-US" dirty="0" smtClean="0"/>
          </a:p>
          <a:p>
            <a:r>
              <a:rPr lang="en-US" dirty="0" smtClean="0"/>
              <a:t>Work hours for Consortium Staff</a:t>
            </a:r>
          </a:p>
          <a:p>
            <a:pPr marL="0" indent="0">
              <a:buNone/>
            </a:pPr>
            <a:endParaRPr lang="en-US" dirty="0" smtClean="0"/>
          </a:p>
          <a:p>
            <a:r>
              <a:rPr lang="en-US" dirty="0" smtClean="0"/>
              <a:t>Prospective documentation for dependents</a:t>
            </a:r>
          </a:p>
          <a:p>
            <a:pPr marL="0" indent="0">
              <a:buNone/>
            </a:pPr>
            <a:endParaRPr lang="en-US" dirty="0" smtClean="0"/>
          </a:p>
          <a:p>
            <a:r>
              <a:rPr lang="en-US" dirty="0" smtClean="0"/>
              <a:t>Annual verification process</a:t>
            </a:r>
          </a:p>
          <a:p>
            <a:endParaRPr lang="en-US" dirty="0" smtClean="0"/>
          </a:p>
          <a:p>
            <a:r>
              <a:rPr lang="en-US" dirty="0" smtClean="0"/>
              <a:t>One Grievance</a:t>
            </a:r>
            <a:endParaRPr lang="en-US" dirty="0"/>
          </a:p>
        </p:txBody>
      </p:sp>
    </p:spTree>
    <p:extLst>
      <p:ext uri="{BB962C8B-B14F-4D97-AF65-F5344CB8AC3E}">
        <p14:creationId xmlns:p14="http://schemas.microsoft.com/office/powerpoint/2010/main" val="1465392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a:t/>
            </a:r>
            <a:br>
              <a:rPr lang="en-US" dirty="0"/>
            </a:br>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buNone/>
            </a:pPr>
            <a:endParaRPr lang="en-US" dirty="0"/>
          </a:p>
          <a:p>
            <a:pPr marL="0" indent="0" algn="ctr">
              <a:buNone/>
            </a:pPr>
            <a:r>
              <a:rPr lang="en-US" sz="5400" dirty="0" smtClean="0"/>
              <a:t>QUESTIONS?</a:t>
            </a:r>
            <a:endParaRPr lang="en-US" sz="5400" dirty="0"/>
          </a:p>
        </p:txBody>
      </p:sp>
    </p:spTree>
    <p:extLst>
      <p:ext uri="{BB962C8B-B14F-4D97-AF65-F5344CB8AC3E}">
        <p14:creationId xmlns:p14="http://schemas.microsoft.com/office/powerpoint/2010/main" val="218736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4000" dirty="0" smtClean="0"/>
              <a:t>The purpose of a dependent eligibility audit is to ensure only those entitled to health coverage are receiving health coverage.  </a:t>
            </a:r>
          </a:p>
          <a:p>
            <a:pPr marL="0" indent="0">
              <a:buNone/>
            </a:pPr>
            <a:endParaRPr lang="en-US" sz="4000" dirty="0" smtClean="0"/>
          </a:p>
          <a:p>
            <a:pPr marL="0" indent="0">
              <a:buNone/>
            </a:pPr>
            <a:r>
              <a:rPr lang="en-US" sz="4000" dirty="0"/>
              <a:t>A</a:t>
            </a:r>
            <a:r>
              <a:rPr lang="en-US" sz="4000" dirty="0" smtClean="0"/>
              <a:t> </a:t>
            </a:r>
            <a:r>
              <a:rPr lang="en-US" sz="4000" b="1" dirty="0" smtClean="0"/>
              <a:t>dependent eligibility audit </a:t>
            </a:r>
            <a:r>
              <a:rPr lang="en-US" sz="4000" dirty="0" smtClean="0"/>
              <a:t>is to verify that individuals listed by employees as eligible for coverage under the plan-primarily spouses and dependent children-indeed meet the plan requirements for eligibility.  Many times a simple employee certification or affidavit of </a:t>
            </a:r>
            <a:r>
              <a:rPr lang="en-US" sz="4000" b="1" dirty="0" smtClean="0"/>
              <a:t>dependent eligibility </a:t>
            </a:r>
            <a:r>
              <a:rPr lang="en-US" sz="4000" dirty="0" smtClean="0"/>
              <a:t>does not provide proof of continued eligibility after initial date of hire, and therefore an audit requires employees to submit documents that substantiate eligibility.</a:t>
            </a:r>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280293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October, 2010</a:t>
            </a:r>
          </a:p>
          <a:p>
            <a:pPr marL="0" indent="0">
              <a:buNone/>
            </a:pPr>
            <a:r>
              <a:rPr lang="en-US" dirty="0"/>
              <a:t>	</a:t>
            </a:r>
            <a:r>
              <a:rPr lang="en-US" dirty="0" smtClean="0"/>
              <a:t>Discussion by the Board of Directors in Public Session to discuss the possibility of conducting a Dependent Eligibility Audit.  </a:t>
            </a:r>
          </a:p>
          <a:p>
            <a:pPr marL="0" indent="0">
              <a:buNone/>
            </a:pPr>
            <a:r>
              <a:rPr lang="en-US" dirty="0" smtClean="0"/>
              <a:t>	Approval by the Board of Directors to move forward with a Request for Proposals for the Audit.</a:t>
            </a:r>
          </a:p>
          <a:p>
            <a:pPr marL="0" indent="0">
              <a:buNone/>
            </a:pPr>
            <a:r>
              <a:rPr lang="en-US" dirty="0" smtClean="0"/>
              <a:t>	***Due to Dependent to 26, there was a delay in implementation.</a:t>
            </a:r>
            <a:endParaRPr lang="en-US" dirty="0"/>
          </a:p>
        </p:txBody>
      </p:sp>
    </p:spTree>
    <p:extLst>
      <p:ext uri="{BB962C8B-B14F-4D97-AF65-F5344CB8AC3E}">
        <p14:creationId xmlns:p14="http://schemas.microsoft.com/office/powerpoint/2010/main" val="93977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lstStyle/>
          <a:p>
            <a:pPr marL="0" indent="0">
              <a:buNone/>
            </a:pPr>
            <a:r>
              <a:rPr lang="en-US" dirty="0" smtClean="0"/>
              <a:t>January, 2012</a:t>
            </a:r>
          </a:p>
          <a:p>
            <a:pPr marL="0" indent="0">
              <a:buNone/>
            </a:pPr>
            <a:r>
              <a:rPr lang="en-US" dirty="0"/>
              <a:t>	</a:t>
            </a:r>
            <a:r>
              <a:rPr lang="en-US" dirty="0" smtClean="0"/>
              <a:t>The CEWW Health Insurance Advisory Committee met and discussed the Dependent Eligibility Audit.</a:t>
            </a:r>
          </a:p>
          <a:p>
            <a:pPr marL="0" indent="0">
              <a:buNone/>
            </a:pPr>
            <a:endParaRPr lang="en-US" dirty="0"/>
          </a:p>
          <a:p>
            <a:pPr marL="0" indent="0">
              <a:buNone/>
            </a:pPr>
            <a:r>
              <a:rPr lang="en-US" dirty="0" smtClean="0"/>
              <a:t>March, 2012</a:t>
            </a:r>
          </a:p>
          <a:p>
            <a:pPr marL="0" indent="0">
              <a:buNone/>
            </a:pPr>
            <a:r>
              <a:rPr lang="en-US" dirty="0"/>
              <a:t>	</a:t>
            </a:r>
            <a:r>
              <a:rPr lang="en-US" dirty="0" smtClean="0"/>
              <a:t>The Consortium moved forward with an RFP for the Audit.</a:t>
            </a:r>
          </a:p>
        </p:txBody>
      </p:sp>
    </p:spTree>
    <p:extLst>
      <p:ext uri="{BB962C8B-B14F-4D97-AF65-F5344CB8AC3E}">
        <p14:creationId xmlns:p14="http://schemas.microsoft.com/office/powerpoint/2010/main" val="123790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Audit Considerations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Review health plan documents (and the documents for any other plans for which the audit is being conducted) to determine the definitions for all possible </a:t>
            </a:r>
            <a:r>
              <a:rPr lang="en-US" b="1" dirty="0" smtClean="0"/>
              <a:t>eligible dependents</a:t>
            </a:r>
            <a:r>
              <a:rPr lang="en-US" dirty="0" smtClean="0"/>
              <a:t>.</a:t>
            </a:r>
          </a:p>
          <a:p>
            <a:r>
              <a:rPr lang="en-US" dirty="0" smtClean="0"/>
              <a:t>Determine the documentation you will require for substantiating eligibility. For example, in the case of a spouse, this may be not only a marriage license or certificate, but also a recently filed joint income tax return to show that the marriage continues to the present day.</a:t>
            </a:r>
          </a:p>
          <a:p>
            <a:r>
              <a:rPr lang="en-US" dirty="0" smtClean="0"/>
              <a:t>Establish a time line for informing employees about the audit and a deadline for submitting the required documentation, and develop communications materials accordingly.</a:t>
            </a:r>
          </a:p>
          <a:p>
            <a:r>
              <a:rPr lang="en-US" dirty="0" smtClean="0"/>
              <a:t>Determine the process by which employees can submit their documentation, and set up a mechanism to receive materials.</a:t>
            </a:r>
          </a:p>
          <a:p>
            <a:r>
              <a:rPr lang="en-US" dirty="0" smtClean="0"/>
              <a:t>Determine if there will be a hold harmless period.</a:t>
            </a:r>
          </a:p>
          <a:p>
            <a:r>
              <a:rPr lang="en-US" dirty="0" smtClean="0"/>
              <a:t>Review submitted documentation to determine whether they meet the requirements for establishing eligibility, and establish a notification and grace period process for employees who fail to submit materials properly and/or on time. </a:t>
            </a:r>
          </a:p>
          <a:p>
            <a:r>
              <a:rPr lang="en-US" dirty="0" smtClean="0"/>
              <a:t>Establish an appeals process.</a:t>
            </a:r>
          </a:p>
          <a:p>
            <a:r>
              <a:rPr lang="en-US" dirty="0" smtClean="0"/>
              <a:t>Inform employees of the audit results.</a:t>
            </a:r>
          </a:p>
          <a:p>
            <a:r>
              <a:rPr lang="en-US" dirty="0" smtClean="0"/>
              <a:t>Since the audit will likely generate questions from employees, a knowledgeable person or persons must be assigned to field employee inquiries.</a:t>
            </a:r>
          </a:p>
          <a:p>
            <a:endParaRPr lang="en-US" dirty="0"/>
          </a:p>
        </p:txBody>
      </p:sp>
    </p:spTree>
    <p:extLst>
      <p:ext uri="{BB962C8B-B14F-4D97-AF65-F5344CB8AC3E}">
        <p14:creationId xmlns:p14="http://schemas.microsoft.com/office/powerpoint/2010/main" val="229512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lstStyle/>
          <a:p>
            <a:pPr marL="0" indent="0">
              <a:buNone/>
            </a:pPr>
            <a:r>
              <a:rPr lang="en-US" dirty="0" smtClean="0"/>
              <a:t>May, 2012</a:t>
            </a:r>
          </a:p>
          <a:p>
            <a:pPr marL="0" indent="0">
              <a:buNone/>
            </a:pPr>
            <a:r>
              <a:rPr lang="en-US" dirty="0"/>
              <a:t>	</a:t>
            </a:r>
            <a:r>
              <a:rPr lang="en-US" dirty="0" smtClean="0"/>
              <a:t>The Consortium awarded a bid to BUDCO for the Dependent Eligibility Audit.</a:t>
            </a:r>
          </a:p>
          <a:p>
            <a:pPr marL="0" indent="0">
              <a:buNone/>
            </a:pPr>
            <a:endParaRPr lang="en-US" dirty="0"/>
          </a:p>
          <a:p>
            <a:pPr marL="0" indent="0">
              <a:buNone/>
            </a:pPr>
            <a:r>
              <a:rPr lang="en-US" dirty="0" smtClean="0"/>
              <a:t>August, 2012</a:t>
            </a:r>
          </a:p>
          <a:p>
            <a:pPr marL="0" indent="0">
              <a:buNone/>
            </a:pPr>
            <a:r>
              <a:rPr lang="en-US" dirty="0"/>
              <a:t>	</a:t>
            </a:r>
            <a:r>
              <a:rPr lang="en-US" dirty="0" smtClean="0"/>
              <a:t>The CEWW Health Insurance Advisory Committee met to discuss the Audit.</a:t>
            </a:r>
            <a:endParaRPr lang="en-US" dirty="0"/>
          </a:p>
        </p:txBody>
      </p:sp>
    </p:spTree>
    <p:extLst>
      <p:ext uri="{BB962C8B-B14F-4D97-AF65-F5344CB8AC3E}">
        <p14:creationId xmlns:p14="http://schemas.microsoft.com/office/powerpoint/2010/main" val="150072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lstStyle/>
          <a:p>
            <a:pPr marL="0" indent="0">
              <a:buNone/>
            </a:pPr>
            <a:r>
              <a:rPr lang="en-US" dirty="0" smtClean="0"/>
              <a:t>September, 2012</a:t>
            </a:r>
          </a:p>
          <a:p>
            <a:pPr marL="0" indent="0">
              <a:buNone/>
            </a:pPr>
            <a:r>
              <a:rPr lang="en-US" dirty="0"/>
              <a:t>	</a:t>
            </a:r>
            <a:r>
              <a:rPr lang="en-US" dirty="0" smtClean="0"/>
              <a:t>School Districts notified all employees of the Audit on the first day of school.</a:t>
            </a:r>
          </a:p>
          <a:p>
            <a:pPr marL="0" indent="0">
              <a:buNone/>
            </a:pPr>
            <a:endParaRPr lang="en-US" dirty="0"/>
          </a:p>
          <a:p>
            <a:pPr marL="0" indent="0">
              <a:buNone/>
            </a:pPr>
            <a:r>
              <a:rPr lang="en-US" dirty="0" smtClean="0"/>
              <a:t>September, 2012</a:t>
            </a:r>
          </a:p>
          <a:p>
            <a:pPr marL="0" indent="0">
              <a:buNone/>
            </a:pPr>
            <a:r>
              <a:rPr lang="en-US" dirty="0"/>
              <a:t>	</a:t>
            </a:r>
            <a:r>
              <a:rPr lang="en-US" dirty="0" smtClean="0"/>
              <a:t>BUDCO mailed eligibility verification requests to all plan participants included in the Audit.</a:t>
            </a:r>
            <a:endParaRPr lang="en-US" dirty="0"/>
          </a:p>
        </p:txBody>
      </p:sp>
    </p:spTree>
    <p:extLst>
      <p:ext uri="{BB962C8B-B14F-4D97-AF65-F5344CB8AC3E}">
        <p14:creationId xmlns:p14="http://schemas.microsoft.com/office/powerpoint/2010/main" val="106556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October, 2012</a:t>
            </a:r>
          </a:p>
          <a:p>
            <a:pPr marL="0" indent="0">
              <a:buNone/>
            </a:pPr>
            <a:r>
              <a:rPr lang="en-US" dirty="0"/>
              <a:t>	</a:t>
            </a:r>
            <a:r>
              <a:rPr lang="en-US" dirty="0" smtClean="0"/>
              <a:t>BUDCO mailed non responder notifications to those participants who failed to meet their submission requirements.</a:t>
            </a:r>
          </a:p>
          <a:p>
            <a:pPr marL="0" indent="0">
              <a:buNone/>
            </a:pPr>
            <a:endParaRPr lang="en-US" dirty="0"/>
          </a:p>
          <a:p>
            <a:pPr marL="0" indent="0">
              <a:buNone/>
            </a:pPr>
            <a:r>
              <a:rPr lang="en-US" dirty="0" smtClean="0"/>
              <a:t>November, 2012</a:t>
            </a:r>
          </a:p>
          <a:p>
            <a:pPr marL="0" indent="0">
              <a:buNone/>
            </a:pPr>
            <a:r>
              <a:rPr lang="en-US" dirty="0"/>
              <a:t>	</a:t>
            </a:r>
            <a:r>
              <a:rPr lang="en-US" dirty="0" smtClean="0"/>
              <a:t>The CEWW Health Insurance Board of Directors received an update in public session.</a:t>
            </a:r>
            <a:endParaRPr lang="en-US" dirty="0"/>
          </a:p>
        </p:txBody>
      </p:sp>
    </p:spTree>
    <p:extLst>
      <p:ext uri="{BB962C8B-B14F-4D97-AF65-F5344CB8AC3E}">
        <p14:creationId xmlns:p14="http://schemas.microsoft.com/office/powerpoint/2010/main" val="3659102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CEWW Consortium Timeline of Events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November, 2012</a:t>
            </a:r>
          </a:p>
          <a:p>
            <a:pPr marL="0" indent="0">
              <a:buNone/>
            </a:pPr>
            <a:r>
              <a:rPr lang="en-US" dirty="0"/>
              <a:t>	</a:t>
            </a:r>
            <a:r>
              <a:rPr lang="en-US" dirty="0" smtClean="0"/>
              <a:t>BUDCO sent non responders second written notification</a:t>
            </a:r>
            <a:r>
              <a:rPr lang="en-US" dirty="0"/>
              <a:t> </a:t>
            </a:r>
            <a:r>
              <a:rPr lang="en-US" dirty="0" smtClean="0"/>
              <a:t>indicating if they failed </a:t>
            </a:r>
            <a:r>
              <a:rPr lang="en-US" dirty="0"/>
              <a:t>to provide adequate proof of eligibility for dependents, dependents would be removed from coverage effective January 1, 2013.</a:t>
            </a:r>
          </a:p>
          <a:p>
            <a:pPr marL="0" indent="0">
              <a:buNone/>
            </a:pPr>
            <a:endParaRPr lang="en-US" dirty="0" smtClean="0"/>
          </a:p>
          <a:p>
            <a:pPr marL="0" indent="0">
              <a:buNone/>
            </a:pPr>
            <a:r>
              <a:rPr lang="en-US" dirty="0"/>
              <a:t>	</a:t>
            </a:r>
            <a:r>
              <a:rPr lang="en-US" dirty="0" smtClean="0"/>
              <a:t>School Districts were notified of specific employees who failed to respond.</a:t>
            </a:r>
          </a:p>
          <a:p>
            <a:pPr marL="0" indent="0">
              <a:buNone/>
            </a:pPr>
            <a:endParaRPr lang="en-US" dirty="0"/>
          </a:p>
          <a:p>
            <a:pPr marL="0" indent="0">
              <a:buNone/>
            </a:pPr>
            <a:r>
              <a:rPr lang="en-US" dirty="0" smtClean="0"/>
              <a:t>December, 2012</a:t>
            </a:r>
          </a:p>
          <a:p>
            <a:pPr marL="0" indent="0">
              <a:buNone/>
            </a:pPr>
            <a:r>
              <a:rPr lang="en-US" dirty="0"/>
              <a:t>	</a:t>
            </a:r>
            <a:r>
              <a:rPr lang="en-US" dirty="0" smtClean="0"/>
              <a:t>An extension was granted for non responders.</a:t>
            </a:r>
            <a:endParaRPr lang="en-US" dirty="0"/>
          </a:p>
        </p:txBody>
      </p:sp>
    </p:spTree>
    <p:extLst>
      <p:ext uri="{BB962C8B-B14F-4D97-AF65-F5344CB8AC3E}">
        <p14:creationId xmlns:p14="http://schemas.microsoft.com/office/powerpoint/2010/main" val="1603038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1317</TotalTime>
  <Words>595</Words>
  <Application>Microsoft Macintosh PowerPoint</Application>
  <PresentationFormat>On-screen Show (4:3)</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Dependent Eligibility Audit CEWW Health Insurance Consortium </vt:lpstr>
      <vt:lpstr>Purpose</vt:lpstr>
      <vt:lpstr>CEWW Consortium Timeline of Events</vt:lpstr>
      <vt:lpstr>CEWW Consortium Timeline of Events</vt:lpstr>
      <vt:lpstr>Audit Considerations</vt:lpstr>
      <vt:lpstr>CEWW Consortium Timeline of Events</vt:lpstr>
      <vt:lpstr>CEWW Consortium Timeline of Events</vt:lpstr>
      <vt:lpstr>CEWW Consortium Timeline of Events</vt:lpstr>
      <vt:lpstr>CEWW Consortium Timeline of Events</vt:lpstr>
      <vt:lpstr>CEWW Consortium Timeline of Events</vt:lpstr>
      <vt:lpstr>Appeals Process</vt:lpstr>
      <vt:lpstr>CEWW Consortium Timeline of Events</vt:lpstr>
      <vt:lpstr>Data</vt:lpstr>
      <vt:lpstr>Data</vt:lpstr>
      <vt:lpstr>Cost/Savings</vt:lpstr>
      <vt:lpstr>Other Considerations</vt:lpstr>
      <vt:lpstr>   Thank you!</vt:lpstr>
    </vt:vector>
  </TitlesOfParts>
  <Company>CVES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Dependent Eligibility Audit CEWW Health Insurance Consortium</dc:title>
  <dc:creator>Rachel Rissetto</dc:creator>
  <cp:lastModifiedBy>Benjamin Seymour</cp:lastModifiedBy>
  <cp:revision>12</cp:revision>
  <cp:lastPrinted>2013-09-11T20:02:48Z</cp:lastPrinted>
  <dcterms:created xsi:type="dcterms:W3CDTF">2013-09-04T17:50:02Z</dcterms:created>
  <dcterms:modified xsi:type="dcterms:W3CDTF">2017-02-28T15:35:41Z</dcterms:modified>
</cp:coreProperties>
</file>