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4" r:id="rId1"/>
  </p:sldMasterIdLst>
  <p:notesMasterIdLst>
    <p:notesMasterId r:id="rId81"/>
  </p:notesMasterIdLst>
  <p:handoutMasterIdLst>
    <p:handoutMasterId r:id="rId82"/>
  </p:handoutMasterIdLst>
  <p:sldIdLst>
    <p:sldId id="324" r:id="rId2"/>
    <p:sldId id="336" r:id="rId3"/>
    <p:sldId id="337" r:id="rId4"/>
    <p:sldId id="385" r:id="rId5"/>
    <p:sldId id="386" r:id="rId6"/>
    <p:sldId id="258" r:id="rId7"/>
    <p:sldId id="387" r:id="rId8"/>
    <p:sldId id="340" r:id="rId9"/>
    <p:sldId id="341" r:id="rId10"/>
    <p:sldId id="388" r:id="rId11"/>
    <p:sldId id="339" r:id="rId12"/>
    <p:sldId id="335" r:id="rId13"/>
    <p:sldId id="342" r:id="rId14"/>
    <p:sldId id="389" r:id="rId15"/>
    <p:sldId id="344" r:id="rId16"/>
    <p:sldId id="345" r:id="rId17"/>
    <p:sldId id="346" r:id="rId18"/>
    <p:sldId id="347" r:id="rId19"/>
    <p:sldId id="348" r:id="rId20"/>
    <p:sldId id="349" r:id="rId21"/>
    <p:sldId id="350" r:id="rId22"/>
    <p:sldId id="351" r:id="rId23"/>
    <p:sldId id="352" r:id="rId24"/>
    <p:sldId id="390" r:id="rId25"/>
    <p:sldId id="353" r:id="rId26"/>
    <p:sldId id="391" r:id="rId27"/>
    <p:sldId id="392" r:id="rId28"/>
    <p:sldId id="393" r:id="rId29"/>
    <p:sldId id="356" r:id="rId30"/>
    <p:sldId id="357" r:id="rId31"/>
    <p:sldId id="311" r:id="rId32"/>
    <p:sldId id="334" r:id="rId33"/>
    <p:sldId id="333" r:id="rId34"/>
    <p:sldId id="394" r:id="rId35"/>
    <p:sldId id="313" r:id="rId36"/>
    <p:sldId id="316" r:id="rId37"/>
    <p:sldId id="317" r:id="rId38"/>
    <p:sldId id="320" r:id="rId39"/>
    <p:sldId id="395" r:id="rId40"/>
    <p:sldId id="310" r:id="rId41"/>
    <p:sldId id="358" r:id="rId42"/>
    <p:sldId id="359" r:id="rId43"/>
    <p:sldId id="361" r:id="rId44"/>
    <p:sldId id="362" r:id="rId45"/>
    <p:sldId id="363" r:id="rId46"/>
    <p:sldId id="285" r:id="rId47"/>
    <p:sldId id="364" r:id="rId48"/>
    <p:sldId id="292" r:id="rId49"/>
    <p:sldId id="396" r:id="rId50"/>
    <p:sldId id="365" r:id="rId51"/>
    <p:sldId id="397" r:id="rId52"/>
    <p:sldId id="398" r:id="rId53"/>
    <p:sldId id="399" r:id="rId54"/>
    <p:sldId id="400" r:id="rId55"/>
    <p:sldId id="401" r:id="rId56"/>
    <p:sldId id="402" r:id="rId57"/>
    <p:sldId id="403" r:id="rId58"/>
    <p:sldId id="404" r:id="rId59"/>
    <p:sldId id="368" r:id="rId60"/>
    <p:sldId id="369" r:id="rId61"/>
    <p:sldId id="370" r:id="rId62"/>
    <p:sldId id="382" r:id="rId63"/>
    <p:sldId id="371" r:id="rId64"/>
    <p:sldId id="405" r:id="rId65"/>
    <p:sldId id="406" r:id="rId66"/>
    <p:sldId id="407" r:id="rId67"/>
    <p:sldId id="408" r:id="rId68"/>
    <p:sldId id="409" r:id="rId69"/>
    <p:sldId id="410" r:id="rId70"/>
    <p:sldId id="411" r:id="rId71"/>
    <p:sldId id="412" r:id="rId72"/>
    <p:sldId id="413" r:id="rId73"/>
    <p:sldId id="414" r:id="rId74"/>
    <p:sldId id="373" r:id="rId75"/>
    <p:sldId id="304" r:id="rId76"/>
    <p:sldId id="305" r:id="rId77"/>
    <p:sldId id="374" r:id="rId78"/>
    <p:sldId id="309" r:id="rId79"/>
    <p:sldId id="379" r:id="rId8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User" initials="XX"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86421" autoAdjust="0"/>
  </p:normalViewPr>
  <p:slideViewPr>
    <p:cSldViewPr>
      <p:cViewPr varScale="1">
        <p:scale>
          <a:sx n="67" d="100"/>
          <a:sy n="67" d="100"/>
        </p:scale>
        <p:origin x="-96" y="-158"/>
      </p:cViewPr>
      <p:guideLst>
        <p:guide orient="horz" pos="2160"/>
        <p:guide pos="2880"/>
      </p:guideLst>
    </p:cSldViewPr>
  </p:slideViewPr>
  <p:outlineViewPr>
    <p:cViewPr>
      <p:scale>
        <a:sx n="33" d="100"/>
        <a:sy n="33" d="100"/>
      </p:scale>
      <p:origin x="53" y="41549"/>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665" cy="464814"/>
          </a:xfrm>
          <a:prstGeom prst="rect">
            <a:avLst/>
          </a:prstGeom>
        </p:spPr>
        <p:txBody>
          <a:bodyPr vert="horz" lIns="92436" tIns="46218" rIns="92436" bIns="46218" rtlCol="0"/>
          <a:lstStyle>
            <a:lvl1pPr algn="l">
              <a:defRPr sz="1200"/>
            </a:lvl1pPr>
          </a:lstStyle>
          <a:p>
            <a:endParaRPr lang="en-US" dirty="0"/>
          </a:p>
        </p:txBody>
      </p:sp>
      <p:sp>
        <p:nvSpPr>
          <p:cNvPr id="3" name="Date Placeholder 2"/>
          <p:cNvSpPr>
            <a:spLocks noGrp="1"/>
          </p:cNvSpPr>
          <p:nvPr>
            <p:ph type="dt" sz="quarter" idx="1"/>
          </p:nvPr>
        </p:nvSpPr>
        <p:spPr>
          <a:xfrm>
            <a:off x="3977827" y="0"/>
            <a:ext cx="3043665" cy="464814"/>
          </a:xfrm>
          <a:prstGeom prst="rect">
            <a:avLst/>
          </a:prstGeom>
        </p:spPr>
        <p:txBody>
          <a:bodyPr vert="horz" lIns="92436" tIns="46218" rIns="92436" bIns="46218" rtlCol="0"/>
          <a:lstStyle>
            <a:lvl1pPr algn="r">
              <a:defRPr sz="1200"/>
            </a:lvl1pPr>
          </a:lstStyle>
          <a:p>
            <a:fld id="{88A71F9B-FDA8-4BE4-B3CB-E6C4086AB772}" type="datetimeFigureOut">
              <a:rPr lang="en-US" smtClean="0"/>
              <a:pPr/>
              <a:t>2/15/2017</a:t>
            </a:fld>
            <a:endParaRPr lang="en-US" dirty="0"/>
          </a:p>
        </p:txBody>
      </p:sp>
      <p:sp>
        <p:nvSpPr>
          <p:cNvPr id="4" name="Footer Placeholder 3"/>
          <p:cNvSpPr>
            <a:spLocks noGrp="1"/>
          </p:cNvSpPr>
          <p:nvPr>
            <p:ph type="ftr" sz="quarter" idx="2"/>
          </p:nvPr>
        </p:nvSpPr>
        <p:spPr>
          <a:xfrm>
            <a:off x="1" y="8842684"/>
            <a:ext cx="3043665" cy="464814"/>
          </a:xfrm>
          <a:prstGeom prst="rect">
            <a:avLst/>
          </a:prstGeom>
        </p:spPr>
        <p:txBody>
          <a:bodyPr vert="horz" lIns="92436" tIns="46218" rIns="92436" bIns="462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827" y="8842684"/>
            <a:ext cx="3043665" cy="464814"/>
          </a:xfrm>
          <a:prstGeom prst="rect">
            <a:avLst/>
          </a:prstGeom>
        </p:spPr>
        <p:txBody>
          <a:bodyPr vert="horz" lIns="92436" tIns="46218" rIns="92436" bIns="46218" rtlCol="0" anchor="b"/>
          <a:lstStyle>
            <a:lvl1pPr algn="r">
              <a:defRPr sz="1200"/>
            </a:lvl1pPr>
          </a:lstStyle>
          <a:p>
            <a:fld id="{80462F35-D180-4B04-95B9-3B87B04BAC7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3312" tIns="46657" rIns="93312" bIns="46657"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2" tIns="46657" rIns="93312" bIns="46657" rtlCol="0"/>
          <a:lstStyle>
            <a:lvl1pPr algn="r">
              <a:defRPr sz="1200"/>
            </a:lvl1pPr>
          </a:lstStyle>
          <a:p>
            <a:fld id="{2D813021-F7F4-4D1C-A622-8A001F5E487C}" type="datetimeFigureOut">
              <a:rPr lang="en-US" smtClean="0"/>
              <a:pPr/>
              <a:t>2/15/2017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7" rIns="93312" bIns="46657"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2" tIns="46657" rIns="93312" bIns="466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0"/>
            <a:ext cx="3043343" cy="465455"/>
          </a:xfrm>
          <a:prstGeom prst="rect">
            <a:avLst/>
          </a:prstGeom>
        </p:spPr>
        <p:txBody>
          <a:bodyPr vert="horz" lIns="93312" tIns="46657" rIns="93312"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2" tIns="46657" rIns="93312" bIns="46657" rtlCol="0" anchor="b"/>
          <a:lstStyle>
            <a:lvl1pPr algn="r">
              <a:defRPr sz="1200"/>
            </a:lvl1pPr>
          </a:lstStyle>
          <a:p>
            <a:fld id="{3DAD1A14-9DD6-45BE-A7F5-E234B458280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D1A14-9DD6-45BE-A7F5-E234B4582805}"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President</a:t>
            </a:r>
            <a:r>
              <a:rPr lang="en-US" baseline="0" dirty="0" smtClean="0"/>
              <a:t> Obama directed DOL to update the OT regulations in 2014.  Last updated in 2004 (set too low)</a:t>
            </a:r>
          </a:p>
          <a:p>
            <a:r>
              <a:rPr lang="en-US" baseline="0" dirty="0" smtClean="0"/>
              <a:t>DOL solicited comments from stakeholders to develop the rule (270,000 comments received)</a:t>
            </a:r>
          </a:p>
          <a:p>
            <a:r>
              <a:rPr lang="en-US" baseline="0" dirty="0" smtClean="0"/>
              <a:t>Update will automatically extend OT pay eligibility to 4.2 million workers.</a:t>
            </a:r>
            <a:endParaRPr lang="en-US" dirty="0"/>
          </a:p>
        </p:txBody>
      </p:sp>
      <p:sp>
        <p:nvSpPr>
          <p:cNvPr id="4" name="Slide Number Placeholder 3"/>
          <p:cNvSpPr>
            <a:spLocks noGrp="1"/>
          </p:cNvSpPr>
          <p:nvPr>
            <p:ph type="sldNum" sz="quarter" idx="10"/>
          </p:nvPr>
        </p:nvSpPr>
        <p:spPr/>
        <p:txBody>
          <a:bodyPr/>
          <a:lstStyle/>
          <a:p>
            <a:fld id="{3DAD1A14-9DD6-45BE-A7F5-E234B4582805}" type="slidenum">
              <a:rPr lang="en-US" smtClean="0"/>
              <a:pPr/>
              <a:t>59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Amount of annual minimum salary threshold increase is</a:t>
            </a:r>
            <a:r>
              <a:rPr lang="en-US" baseline="0" dirty="0" smtClean="0"/>
              <a:t> to be determined in the 2</a:t>
            </a:r>
            <a:r>
              <a:rPr lang="en-US" baseline="30000" dirty="0" smtClean="0"/>
              <a:t>nd</a:t>
            </a:r>
            <a:r>
              <a:rPr lang="en-US" baseline="0" dirty="0" smtClean="0"/>
              <a:t> quarter of the year preceding the update.</a:t>
            </a:r>
          </a:p>
          <a:p>
            <a:r>
              <a:rPr lang="en-US" baseline="0" dirty="0" smtClean="0"/>
              <a:t>Notification is to be published at least 150 days before January 1</a:t>
            </a:r>
            <a:r>
              <a:rPr lang="en-US" baseline="30000" dirty="0" smtClean="0"/>
              <a:t>st</a:t>
            </a:r>
            <a:r>
              <a:rPr lang="en-US" baseline="0" dirty="0" smtClean="0"/>
              <a:t>. This will help with planning in future years.</a:t>
            </a:r>
            <a:endParaRPr lang="en-US" dirty="0"/>
          </a:p>
        </p:txBody>
      </p:sp>
      <p:sp>
        <p:nvSpPr>
          <p:cNvPr id="4" name="Slide Number Placeholder 3"/>
          <p:cNvSpPr>
            <a:spLocks noGrp="1"/>
          </p:cNvSpPr>
          <p:nvPr>
            <p:ph type="sldNum" sz="quarter" idx="10"/>
          </p:nvPr>
        </p:nvSpPr>
        <p:spPr/>
        <p:txBody>
          <a:bodyPr/>
          <a:lstStyle/>
          <a:p>
            <a:fld id="{3DAD1A14-9DD6-45BE-A7F5-E234B4582805}" type="slidenum">
              <a:rPr lang="en-US" smtClean="0"/>
              <a:pPr/>
              <a:t>61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Review/Response</a:t>
            </a:r>
            <a:r>
              <a:rPr lang="en-US" baseline="0" dirty="0" smtClean="0"/>
              <a:t> should be position-wide not by individual to prevent claims of discrimination etc.</a:t>
            </a:r>
            <a:endParaRPr lang="en-US" dirty="0"/>
          </a:p>
        </p:txBody>
      </p:sp>
      <p:sp>
        <p:nvSpPr>
          <p:cNvPr id="4" name="Slide Number Placeholder 3"/>
          <p:cNvSpPr>
            <a:spLocks noGrp="1"/>
          </p:cNvSpPr>
          <p:nvPr>
            <p:ph type="sldNum" sz="quarter" idx="10"/>
          </p:nvPr>
        </p:nvSpPr>
        <p:spPr/>
        <p:txBody>
          <a:bodyPr/>
          <a:lstStyle/>
          <a:p>
            <a:fld id="{3DAD1A14-9DD6-45BE-A7F5-E234B4582805}" type="slidenum">
              <a:rPr lang="en-US" smtClean="0"/>
              <a:pPr/>
              <a:t>63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BE3B13-A627-4A5D-ADFD-829DBB87AA38}" type="slidenum">
              <a:rPr lang="en-US" smtClean="0"/>
              <a:pPr fontAlgn="base">
                <a:spcBef>
                  <a:spcPct val="0"/>
                </a:spcBef>
                <a:spcAft>
                  <a:spcPct val="0"/>
                </a:spcAft>
                <a:defRPr/>
              </a:pPr>
              <a:t>6</a:t>
            </a:fld>
            <a:endParaRPr lang="en-US" dirty="0"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xfrm>
            <a:off x="310200" y="4426317"/>
            <a:ext cx="6402703" cy="4343609"/>
          </a:xfrm>
          <a:noFill/>
        </p:spPr>
        <p:txBody>
          <a:bodyPr wrap="square" numCol="1" anchor="t" anchorCtr="0" compatLnSpc="1">
            <a:prstTxWarp prst="textNoShape">
              <a:avLst/>
            </a:prstTxWarp>
          </a:bodyPr>
          <a:lstStyle/>
          <a:p>
            <a:pPr>
              <a:spcBef>
                <a:spcPts val="504"/>
              </a:spcBef>
              <a:spcAft>
                <a:spcPts val="504"/>
              </a:spcAft>
            </a:pPr>
            <a:r>
              <a:rPr lang="en-US" altLang="en-US" dirty="0" smtClean="0"/>
              <a:t>Public schools</a:t>
            </a:r>
            <a:r>
              <a:rPr lang="en-US" altLang="en-US" baseline="0" dirty="0" smtClean="0"/>
              <a:t> are covered under the FMLA regardless of the number of employees they employ but the usual requirements for an employee to be eligible  (i.e. employed at a worksite where at least 50 employees are employed within 75 miles) do apply. 29 C.F.R. 825.600</a:t>
            </a:r>
            <a:endParaRPr lang="en-US" altLang="en-US" dirty="0" smtClean="0"/>
          </a:p>
        </p:txBody>
      </p:sp>
      <p:sp>
        <p:nvSpPr>
          <p:cNvPr id="80901" name="Line 4"/>
          <p:cNvSpPr>
            <a:spLocks noChangeShapeType="1"/>
          </p:cNvSpPr>
          <p:nvPr/>
        </p:nvSpPr>
        <p:spPr bwMode="auto">
          <a:xfrm>
            <a:off x="1326426" y="5016383"/>
            <a:ext cx="0" cy="0"/>
          </a:xfrm>
          <a:prstGeom prst="line">
            <a:avLst/>
          </a:prstGeom>
          <a:noFill/>
          <a:ln w="9525">
            <a:solidFill>
              <a:schemeClr val="tx1"/>
            </a:solidFill>
            <a:round/>
            <a:headEnd/>
            <a:tailEnd/>
          </a:ln>
        </p:spPr>
        <p:txBody>
          <a:bodyPr wrap="none" lIns="91557" tIns="45778" rIns="91557" bIns="45778"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Serious health condition may include incapacity</a:t>
            </a:r>
            <a:r>
              <a:rPr lang="en-US" baseline="0" dirty="0" smtClean="0"/>
              <a:t> due to pregnancy or prenatal medical care.</a:t>
            </a:r>
            <a:endParaRPr lang="en-US" dirty="0"/>
          </a:p>
        </p:txBody>
      </p:sp>
      <p:sp>
        <p:nvSpPr>
          <p:cNvPr id="4" name="Slide Number Placeholder 3"/>
          <p:cNvSpPr>
            <a:spLocks noGrp="1"/>
          </p:cNvSpPr>
          <p:nvPr>
            <p:ph type="sldNum" sz="quarter" idx="10"/>
          </p:nvPr>
        </p:nvSpPr>
        <p:spPr/>
        <p:txBody>
          <a:bodyPr/>
          <a:lstStyle/>
          <a:p>
            <a:fld id="{3DAD1A14-9DD6-45BE-A7F5-E234B4582805}"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29</a:t>
            </a:r>
            <a:r>
              <a:rPr lang="en-US" baseline="0" dirty="0" smtClean="0"/>
              <a:t> C.F.R. §825.600</a:t>
            </a:r>
            <a:endParaRPr lang="en-US" dirty="0"/>
          </a:p>
        </p:txBody>
      </p:sp>
      <p:sp>
        <p:nvSpPr>
          <p:cNvPr id="4" name="Slide Number Placeholder 3"/>
          <p:cNvSpPr>
            <a:spLocks noGrp="1"/>
          </p:cNvSpPr>
          <p:nvPr>
            <p:ph type="sldNum" sz="quarter" idx="10"/>
          </p:nvPr>
        </p:nvSpPr>
        <p:spPr/>
        <p:txBody>
          <a:bodyPr/>
          <a:lstStyle/>
          <a:p>
            <a:fld id="{3DAD1A14-9DD6-45BE-A7F5-E234B4582805}"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a:t>
            </a:r>
            <a:r>
              <a:rPr lang="en-US" baseline="0" dirty="0" smtClean="0"/>
              <a:t> for a </a:t>
            </a:r>
            <a:r>
              <a:rPr lang="en-US" i="1" baseline="0" dirty="0" smtClean="0"/>
              <a:t>prima facie </a:t>
            </a:r>
            <a:r>
              <a:rPr lang="en-US" baseline="0" dirty="0" smtClean="0"/>
              <a:t>case of interference with FMLA rights</a:t>
            </a:r>
            <a:r>
              <a:rPr lang="en-US" dirty="0" smtClean="0"/>
              <a:t> adopted by 2</a:t>
            </a:r>
            <a:r>
              <a:rPr lang="en-US" baseline="30000" dirty="0" smtClean="0"/>
              <a:t>nd</a:t>
            </a:r>
            <a:r>
              <a:rPr lang="en-US" dirty="0" smtClean="0"/>
              <a:t> Circuit</a:t>
            </a:r>
            <a:r>
              <a:rPr lang="en-US" baseline="0" dirty="0" smtClean="0"/>
              <a:t> in </a:t>
            </a:r>
            <a:r>
              <a:rPr lang="en-US" i="1" baseline="0" dirty="0" smtClean="0"/>
              <a:t>Graziando.  </a:t>
            </a:r>
            <a:r>
              <a:rPr lang="en-US" i="0" baseline="0" dirty="0" smtClean="0"/>
              <a:t>To prevail on a claim of interference with FMLA rights, a plaintiff must establish: 1) that the s/he is an eligible employee under the FMLA; 2) that the defendant is an employer as defined by the FMLA; 3) that s/he was entitled to take leave under the FMLA; 4) that s/he gave notice to the defendant of his/her intention to take leave; and 5) that s/he was denied benefits to which s/he was entitled under the FMLA.</a:t>
            </a:r>
            <a:endParaRPr lang="en-US" dirty="0"/>
          </a:p>
        </p:txBody>
      </p:sp>
      <p:sp>
        <p:nvSpPr>
          <p:cNvPr id="4" name="Slide Number Placeholder 3"/>
          <p:cNvSpPr>
            <a:spLocks noGrp="1"/>
          </p:cNvSpPr>
          <p:nvPr>
            <p:ph type="sldNum" sz="quarter" idx="10"/>
          </p:nvPr>
        </p:nvSpPr>
        <p:spPr/>
        <p:txBody>
          <a:bodyPr/>
          <a:lstStyle/>
          <a:p>
            <a:fld id="{3DAD1A14-9DD6-45BE-A7F5-E234B4582805}"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Plaintiff was</a:t>
            </a:r>
            <a:r>
              <a:rPr lang="en-US" baseline="0" dirty="0" smtClean="0"/>
              <a:t> employed as a Payroll Administrator for CIA.</a:t>
            </a:r>
            <a:endParaRPr lang="en-US" dirty="0" smtClean="0"/>
          </a:p>
          <a:p>
            <a:endParaRPr lang="en-US" dirty="0" smtClean="0"/>
          </a:p>
          <a:p>
            <a:r>
              <a:rPr lang="en-US" dirty="0" smtClean="0"/>
              <a:t>First son hospitalized for previously undiagnosed Type I diabetes</a:t>
            </a:r>
          </a:p>
        </p:txBody>
      </p:sp>
      <p:sp>
        <p:nvSpPr>
          <p:cNvPr id="4" name="Slide Number Placeholder 3"/>
          <p:cNvSpPr>
            <a:spLocks noGrp="1"/>
          </p:cNvSpPr>
          <p:nvPr>
            <p:ph type="sldNum" sz="quarter" idx="10"/>
          </p:nvPr>
        </p:nvSpPr>
        <p:spPr/>
        <p:txBody>
          <a:bodyPr/>
          <a:lstStyle/>
          <a:p>
            <a:fld id="{3DAD1A14-9DD6-45BE-A7F5-E234B4582805}"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23 days of unpaid leave made the difference in seniority.  Prior to leave plaintiff was more senior than another teacher (probationary appointment made same day but her name appeared</a:t>
            </a:r>
            <a:r>
              <a:rPr lang="en-US" baseline="0" dirty="0" smtClean="0"/>
              <a:t> first on the agenda</a:t>
            </a:r>
            <a:r>
              <a:rPr lang="en-US" dirty="0" smtClean="0"/>
              <a:t>).</a:t>
            </a:r>
            <a:endParaRPr lang="en-US" dirty="0"/>
          </a:p>
        </p:txBody>
      </p:sp>
      <p:sp>
        <p:nvSpPr>
          <p:cNvPr id="4" name="Slide Number Placeholder 3"/>
          <p:cNvSpPr>
            <a:spLocks noGrp="1"/>
          </p:cNvSpPr>
          <p:nvPr>
            <p:ph type="sldNum" sz="quarter" idx="10"/>
          </p:nvPr>
        </p:nvSpPr>
        <p:spPr/>
        <p:txBody>
          <a:bodyPr/>
          <a:lstStyle/>
          <a:p>
            <a:fld id="{070DBB0A-CB59-4C5B-860D-72CACCE4DE95}" type="slidenum">
              <a:rPr lang="en-US" smtClean="0"/>
              <a:pPr/>
              <a:t>31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baseline="0" dirty="0" smtClean="0"/>
              <a:t>Gender Discrimination </a:t>
            </a:r>
            <a:r>
              <a:rPr lang="en-US" baseline="0" dirty="0" smtClean="0"/>
              <a:t>– Equal pay for equal work.</a:t>
            </a:r>
          </a:p>
          <a:p>
            <a:r>
              <a:rPr lang="en-US" u="sng" baseline="0" dirty="0" smtClean="0"/>
              <a:t>Nursing Mothers</a:t>
            </a:r>
            <a:r>
              <a:rPr lang="en-US" baseline="0" dirty="0" smtClean="0"/>
              <a:t> – Reasonable breaks for one year after birth; place shielded from view (other than restroom).</a:t>
            </a:r>
          </a:p>
          <a:p>
            <a:pPr defTabSz="923064"/>
            <a:r>
              <a:rPr lang="en-US" u="sng" dirty="0" smtClean="0"/>
              <a:t>Recordkeeping</a:t>
            </a:r>
            <a:r>
              <a:rPr lang="en-US" dirty="0" smtClean="0"/>
              <a:t> – FLSA requires an employer to maintain accurate records for each</a:t>
            </a:r>
            <a:r>
              <a:rPr lang="en-US" baseline="0" dirty="0" smtClean="0"/>
              <a:t> covered/non-exempt employee and to preserve those records for at least three years.</a:t>
            </a:r>
          </a:p>
          <a:p>
            <a:endParaRPr lang="en-US" dirty="0"/>
          </a:p>
        </p:txBody>
      </p:sp>
      <p:sp>
        <p:nvSpPr>
          <p:cNvPr id="4" name="Slide Number Placeholder 3"/>
          <p:cNvSpPr>
            <a:spLocks noGrp="1"/>
          </p:cNvSpPr>
          <p:nvPr>
            <p:ph type="sldNum" sz="quarter" idx="10"/>
          </p:nvPr>
        </p:nvSpPr>
        <p:spPr/>
        <p:txBody>
          <a:bodyPr/>
          <a:lstStyle/>
          <a:p>
            <a:fld id="{3DAD1A14-9DD6-45BE-A7F5-E234B4582805}" type="slidenum">
              <a:rPr lang="en-US" smtClean="0"/>
              <a:pPr/>
              <a:t>48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poster –</a:t>
            </a:r>
            <a:r>
              <a:rPr lang="en-US" baseline="0" dirty="0" smtClean="0"/>
              <a:t> DOL WHD Publication</a:t>
            </a:r>
            <a:endParaRPr lang="en-US" dirty="0"/>
          </a:p>
        </p:txBody>
      </p:sp>
      <p:sp>
        <p:nvSpPr>
          <p:cNvPr id="4" name="Slide Number Placeholder 3"/>
          <p:cNvSpPr>
            <a:spLocks noGrp="1"/>
          </p:cNvSpPr>
          <p:nvPr>
            <p:ph type="sldNum" sz="quarter" idx="10"/>
          </p:nvPr>
        </p:nvSpPr>
        <p:spPr/>
        <p:txBody>
          <a:bodyPr/>
          <a:lstStyle/>
          <a:p>
            <a:fld id="{3DAD1A14-9DD6-45BE-A7F5-E234B4582805}" type="slidenum">
              <a:rPr lang="en-US" smtClean="0"/>
              <a:pPr/>
              <a:t>50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5568C96-49CA-459F-BAFF-B01206A143AA}" type="datetime1">
              <a:rPr lang="en-US" smtClean="0"/>
              <a:pPr/>
              <a:t>2/15/2017</a:t>
            </a:fld>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6" name="Slide Number Placeholder 5"/>
          <p:cNvSpPr>
            <a:spLocks noGrp="1"/>
          </p:cNvSpPr>
          <p:nvPr>
            <p:ph type="sldNum" sz="quarter" idx="12"/>
          </p:nvPr>
        </p:nvSpPr>
        <p:spPr/>
        <p:txBody>
          <a:bodyPr/>
          <a:lstStyle/>
          <a:p>
            <a:fld id="{FA9C95EF-033C-4528-BDA5-A38139B9E06E}"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7BFA3D-4A50-43F5-B93B-90264505BF06}" type="datetime1">
              <a:rPr lang="en-US" smtClean="0"/>
              <a:pPr/>
              <a:t>2/15/2017</a:t>
            </a:fld>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6" name="Slide Number Placeholder 5"/>
          <p:cNvSpPr>
            <a:spLocks noGrp="1"/>
          </p:cNvSpPr>
          <p:nvPr>
            <p:ph type="sldNum" sz="quarter" idx="12"/>
          </p:nvPr>
        </p:nvSpPr>
        <p:spPr/>
        <p:txBody>
          <a:bodyPr/>
          <a:lstStyle/>
          <a:p>
            <a:fld id="{FA9C95EF-033C-4528-BDA5-A38139B9E06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D2F260-DBE2-4585-A178-432F5D3557EB}" type="datetime1">
              <a:rPr lang="en-US" smtClean="0"/>
              <a:pPr/>
              <a:t>2/15/2017</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r>
              <a:rPr lang="en-US" dirty="0" smtClean="0"/>
              <a:t>Guercio &amp; Guercio, LLP</a:t>
            </a:r>
            <a:endParaRPr lang="en-US" dirty="0"/>
          </a:p>
        </p:txBody>
      </p:sp>
      <p:sp>
        <p:nvSpPr>
          <p:cNvPr id="6" name="Slide Number Placeholder 5"/>
          <p:cNvSpPr>
            <a:spLocks noGrp="1"/>
          </p:cNvSpPr>
          <p:nvPr>
            <p:ph type="sldNum" sz="quarter" idx="12"/>
          </p:nvPr>
        </p:nvSpPr>
        <p:spPr/>
        <p:txBody>
          <a:bodyPr/>
          <a:lstStyle/>
          <a:p>
            <a:fld id="{FA9C95EF-033C-4528-BDA5-A38139B9E06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687BF8-6F46-4F4F-9F2C-1695CA011716}" type="datetime1">
              <a:rPr lang="en-US" smtClean="0"/>
              <a:pPr/>
              <a:t>2/15/2017</a:t>
            </a:fld>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6" name="Slide Number Placeholder 5"/>
          <p:cNvSpPr>
            <a:spLocks noGrp="1"/>
          </p:cNvSpPr>
          <p:nvPr>
            <p:ph type="sldNum" sz="quarter" idx="12"/>
          </p:nvPr>
        </p:nvSpPr>
        <p:spPr/>
        <p:txBody>
          <a:bodyPr/>
          <a:lstStyle/>
          <a:p>
            <a:fld id="{FA9C95EF-033C-4528-BDA5-A38139B9E06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EA345C-2C39-4D71-B33A-A30C9B0302A6}" type="datetime1">
              <a:rPr lang="en-US" smtClean="0"/>
              <a:pPr/>
              <a:t>2/15/2017</a:t>
            </a:fld>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6" name="Slide Number Placeholder 5"/>
          <p:cNvSpPr>
            <a:spLocks noGrp="1"/>
          </p:cNvSpPr>
          <p:nvPr>
            <p:ph type="sldNum" sz="quarter" idx="12"/>
          </p:nvPr>
        </p:nvSpPr>
        <p:spPr/>
        <p:txBody>
          <a:bodyPr/>
          <a:lstStyle/>
          <a:p>
            <a:fld id="{FA9C95EF-033C-4528-BDA5-A38139B9E06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8ADF69-7019-490B-9442-9116DEC2BB7F}" type="datetime1">
              <a:rPr lang="en-US" smtClean="0"/>
              <a:pPr/>
              <a:t>2/15/2017</a:t>
            </a:fld>
            <a:endParaRPr lang="en-US" dirty="0"/>
          </a:p>
        </p:txBody>
      </p:sp>
      <p:sp>
        <p:nvSpPr>
          <p:cNvPr id="6" name="Footer Placeholder 5"/>
          <p:cNvSpPr>
            <a:spLocks noGrp="1"/>
          </p:cNvSpPr>
          <p:nvPr>
            <p:ph type="ftr" sz="quarter" idx="11"/>
          </p:nvPr>
        </p:nvSpPr>
        <p:spPr/>
        <p:txBody>
          <a:bodyPr/>
          <a:lstStyle/>
          <a:p>
            <a:r>
              <a:rPr lang="en-US" dirty="0" smtClean="0"/>
              <a:t>Guercio &amp; Guercio, LLP</a:t>
            </a:r>
            <a:endParaRPr lang="en-US" dirty="0"/>
          </a:p>
        </p:txBody>
      </p:sp>
      <p:sp>
        <p:nvSpPr>
          <p:cNvPr id="7" name="Slide Number Placeholder 6"/>
          <p:cNvSpPr>
            <a:spLocks noGrp="1"/>
          </p:cNvSpPr>
          <p:nvPr>
            <p:ph type="sldNum" sz="quarter" idx="12"/>
          </p:nvPr>
        </p:nvSpPr>
        <p:spPr/>
        <p:txBody>
          <a:bodyPr/>
          <a:lstStyle/>
          <a:p>
            <a:fld id="{FA9C95EF-033C-4528-BDA5-A38139B9E06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82A59E-EC94-4F2F-96CF-CBF9AD34D071}" type="datetime1">
              <a:rPr lang="en-US" smtClean="0"/>
              <a:pPr/>
              <a:t>2/15/2017</a:t>
            </a:fld>
            <a:endParaRPr lang="en-US" dirty="0"/>
          </a:p>
        </p:txBody>
      </p:sp>
      <p:sp>
        <p:nvSpPr>
          <p:cNvPr id="8" name="Footer Placeholder 7"/>
          <p:cNvSpPr>
            <a:spLocks noGrp="1"/>
          </p:cNvSpPr>
          <p:nvPr>
            <p:ph type="ftr" sz="quarter" idx="11"/>
          </p:nvPr>
        </p:nvSpPr>
        <p:spPr/>
        <p:txBody>
          <a:bodyPr/>
          <a:lstStyle/>
          <a:p>
            <a:r>
              <a:rPr lang="en-US" dirty="0" smtClean="0"/>
              <a:t>Guercio &amp; Guercio, LLP</a:t>
            </a:r>
            <a:endParaRPr lang="en-US" dirty="0"/>
          </a:p>
        </p:txBody>
      </p:sp>
      <p:sp>
        <p:nvSpPr>
          <p:cNvPr id="9" name="Slide Number Placeholder 8"/>
          <p:cNvSpPr>
            <a:spLocks noGrp="1"/>
          </p:cNvSpPr>
          <p:nvPr>
            <p:ph type="sldNum" sz="quarter" idx="12"/>
          </p:nvPr>
        </p:nvSpPr>
        <p:spPr/>
        <p:txBody>
          <a:bodyPr/>
          <a:lstStyle/>
          <a:p>
            <a:fld id="{FA9C95EF-033C-4528-BDA5-A38139B9E06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1C2E73-0E84-43F7-AF7D-9D45E4A9F6E6}" type="datetime1">
              <a:rPr lang="en-US" smtClean="0"/>
              <a:pPr/>
              <a:t>2/15/2017</a:t>
            </a:fld>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EC39B-55AE-41FA-996B-9A258B4DDAFD}" type="datetime1">
              <a:rPr lang="en-US" smtClean="0"/>
              <a:pPr/>
              <a:t>2/15/2017</a:t>
            </a:fld>
            <a:endParaRPr lang="en-US" dirty="0"/>
          </a:p>
        </p:txBody>
      </p:sp>
      <p:sp>
        <p:nvSpPr>
          <p:cNvPr id="3" name="Footer Placeholder 2"/>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C76967-B4E2-4021-9A56-67448CA5C69E}" type="datetime1">
              <a:rPr lang="en-US" smtClean="0"/>
              <a:pPr/>
              <a:t>2/15/2017</a:t>
            </a:fld>
            <a:endParaRPr lang="en-US" dirty="0"/>
          </a:p>
        </p:txBody>
      </p:sp>
      <p:sp>
        <p:nvSpPr>
          <p:cNvPr id="6" name="Footer Placeholder 5"/>
          <p:cNvSpPr>
            <a:spLocks noGrp="1"/>
          </p:cNvSpPr>
          <p:nvPr>
            <p:ph type="ftr" sz="quarter" idx="11"/>
          </p:nvPr>
        </p:nvSpPr>
        <p:spPr/>
        <p:txBody>
          <a:bodyPr/>
          <a:lstStyle/>
          <a:p>
            <a:r>
              <a:rPr lang="en-US" dirty="0" smtClean="0"/>
              <a:t>Guercio &amp; Guercio, LLP</a:t>
            </a:r>
            <a:endParaRPr lang="en-US" dirty="0"/>
          </a:p>
        </p:txBody>
      </p:sp>
      <p:sp>
        <p:nvSpPr>
          <p:cNvPr id="7" name="Slide Number Placeholder 6"/>
          <p:cNvSpPr>
            <a:spLocks noGrp="1"/>
          </p:cNvSpPr>
          <p:nvPr>
            <p:ph type="sldNum" sz="quarter" idx="12"/>
          </p:nvPr>
        </p:nvSpPr>
        <p:spPr/>
        <p:txBody>
          <a:bodyPr/>
          <a:lstStyle/>
          <a:p>
            <a:fld id="{FA9C95EF-033C-4528-BDA5-A38139B9E06E}"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1EDA2E7-9BA0-424F-B63B-D0192A8CB019}" type="datetime1">
              <a:rPr lang="en-US" smtClean="0"/>
              <a:pPr/>
              <a:t>2/15/2017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dirty="0" smtClean="0"/>
              <a:t>Guercio &amp; Guercio, LLP</a:t>
            </a: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FA9C95EF-033C-4528-BDA5-A38139B9E06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0905A25-021B-4789-8D3A-BA38F7A63281}" type="datetime1">
              <a:rPr lang="en-US" smtClean="0"/>
              <a:pPr/>
              <a:t>2/15/2017</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dirty="0" smtClean="0"/>
              <a:t>Guercio &amp; Guercio, LLP</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9C95EF-033C-4528-BDA5-A38139B9E0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dol.gov/whd/fmla/employerguid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uerciolaw.com/"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355848"/>
            <a:ext cx="7239000" cy="1673352"/>
          </a:xfrm>
        </p:spPr>
        <p:txBody>
          <a:bodyPr>
            <a:normAutofit fontScale="90000"/>
          </a:bodyPr>
          <a:lstStyle/>
          <a:p>
            <a:pPr algn="ctr"/>
            <a:r>
              <a:rPr lang="en-US" sz="3600" dirty="0" smtClean="0"/>
              <a:t>North American Association of </a:t>
            </a:r>
            <a:br>
              <a:rPr lang="en-US" sz="3600" dirty="0" smtClean="0"/>
            </a:br>
            <a:r>
              <a:rPr lang="en-US" sz="3600" dirty="0" smtClean="0"/>
              <a:t>Educational Negotiators </a:t>
            </a:r>
            <a:r>
              <a:rPr lang="en-US" dirty="0" smtClean="0"/>
              <a:t/>
            </a:r>
            <a:br>
              <a:rPr lang="en-US" dirty="0" smtClean="0"/>
            </a:br>
            <a:r>
              <a:rPr lang="en-US" dirty="0" smtClean="0"/>
              <a:t>March 13, 2017</a:t>
            </a:r>
            <a:r>
              <a:rPr lang="en-US" sz="2700" dirty="0" smtClean="0"/>
              <a:t/>
            </a:r>
            <a:br>
              <a:rPr lang="en-US" sz="2700" dirty="0" smtClean="0"/>
            </a:br>
            <a:endParaRPr lang="en-US" sz="2700" dirty="0"/>
          </a:p>
        </p:txBody>
      </p:sp>
      <p:sp>
        <p:nvSpPr>
          <p:cNvPr id="3" name="Content Placeholder 2"/>
          <p:cNvSpPr>
            <a:spLocks noGrp="1"/>
          </p:cNvSpPr>
          <p:nvPr>
            <p:ph type="subTitle" idx="1"/>
          </p:nvPr>
        </p:nvSpPr>
        <p:spPr>
          <a:xfrm>
            <a:off x="685800" y="381000"/>
            <a:ext cx="8077200" cy="2947416"/>
          </a:xfrm>
        </p:spPr>
        <p:txBody>
          <a:bodyPr>
            <a:normAutofit fontScale="92500" lnSpcReduction="20000"/>
          </a:bodyPr>
          <a:lstStyle/>
          <a:p>
            <a:pPr algn="ctr">
              <a:buNone/>
            </a:pPr>
            <a:r>
              <a:rPr lang="en-US" sz="3900" dirty="0" smtClean="0"/>
              <a:t>Employee Leave and Wages: Developments Under the Family Medical Leave Act (FMLA) and </a:t>
            </a:r>
          </a:p>
          <a:p>
            <a:pPr algn="ctr">
              <a:buNone/>
            </a:pPr>
            <a:r>
              <a:rPr lang="en-US" sz="3900" dirty="0" smtClean="0"/>
              <a:t>Fair Labor Standards Act (FLSA)</a:t>
            </a:r>
          </a:p>
          <a:p>
            <a:pPr algn="ctr">
              <a:buNone/>
            </a:pPr>
            <a:endParaRPr lang="en-US" dirty="0" smtClean="0"/>
          </a:p>
          <a:p>
            <a:pPr algn="ctr">
              <a:buNone/>
            </a:pPr>
            <a:r>
              <a:rPr lang="en-US" sz="2800" i="1" dirty="0" smtClean="0"/>
              <a:t>Presented by</a:t>
            </a:r>
          </a:p>
          <a:p>
            <a:pPr algn="ctr">
              <a:buNone/>
            </a:pPr>
            <a:r>
              <a:rPr lang="en-US" sz="2800" i="1" dirty="0" smtClean="0"/>
              <a:t>Kathy A. Ahearn, Esq. </a:t>
            </a:r>
          </a:p>
          <a:p>
            <a:pPr>
              <a:buNone/>
            </a:pPr>
            <a:endParaRPr lang="en-US" sz="2800" dirty="0" smtClean="0"/>
          </a:p>
        </p:txBody>
      </p:sp>
      <p:pic>
        <p:nvPicPr>
          <p:cNvPr id="1026" name="Picture 2" descr="C:\Users\mlitvack\AppData\Local\Microsoft\Windows\Temporary Internet Files\Content.Outlook\4FFQES9W\Firm Logo - NAME.jpg"/>
          <p:cNvPicPr>
            <a:picLocks noChangeAspect="1" noChangeArrowheads="1"/>
          </p:cNvPicPr>
          <p:nvPr/>
        </p:nvPicPr>
        <p:blipFill>
          <a:blip r:embed="rId2" cstate="print"/>
          <a:srcRect/>
          <a:stretch>
            <a:fillRect/>
          </a:stretch>
        </p:blipFill>
        <p:spPr bwMode="auto">
          <a:xfrm>
            <a:off x="2438400" y="5261500"/>
            <a:ext cx="4038600" cy="1596499"/>
          </a:xfrm>
          <a:prstGeom prst="rect">
            <a:avLst/>
          </a:prstGeom>
          <a:noFill/>
        </p:spPr>
      </p:pic>
      <p:pic>
        <p:nvPicPr>
          <p:cNvPr id="4" name="Picture 2" descr="C:\Users\mlitvack\AppData\Local\Microsoft\Windows\Temporary Internet Files\Content.IE5\3LEP6XV7\Sunset_with_coconut_palm_tree,_Fiji[1].jpg"/>
          <p:cNvPicPr>
            <a:picLocks noChangeAspect="1" noChangeArrowheads="1"/>
          </p:cNvPicPr>
          <p:nvPr/>
        </p:nvPicPr>
        <p:blipFill>
          <a:blip r:embed="rId3" cstate="print"/>
          <a:srcRect/>
          <a:stretch>
            <a:fillRect/>
          </a:stretch>
        </p:blipFill>
        <p:spPr bwMode="auto">
          <a:xfrm flipH="1">
            <a:off x="152400" y="2514600"/>
            <a:ext cx="1447800" cy="1981200"/>
          </a:xfrm>
          <a:prstGeom prst="rect">
            <a:avLst/>
          </a:prstGeom>
          <a:noFill/>
        </p:spPr>
      </p:pic>
      <p:pic>
        <p:nvPicPr>
          <p:cNvPr id="6" name="Picture 2" descr="C:\Users\mlitvack\AppData\Local\Microsoft\Windows\Temporary Internet Files\Content.IE5\3LEP6XV7\Sunset_with_coconut_palm_tree,_Fiji[1].jpg"/>
          <p:cNvPicPr>
            <a:picLocks noChangeAspect="1" noChangeArrowheads="1"/>
          </p:cNvPicPr>
          <p:nvPr/>
        </p:nvPicPr>
        <p:blipFill>
          <a:blip r:embed="rId4" cstate="print"/>
          <a:srcRect/>
          <a:stretch>
            <a:fillRect/>
          </a:stretch>
        </p:blipFill>
        <p:spPr bwMode="auto">
          <a:xfrm>
            <a:off x="7543800" y="2438400"/>
            <a:ext cx="1447800" cy="1981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FMLA Basics	</a:t>
            </a:r>
            <a:endParaRPr lang="en-US" dirty="0"/>
          </a:p>
        </p:txBody>
      </p:sp>
      <p:sp>
        <p:nvSpPr>
          <p:cNvPr id="3" name="Content Placeholder 2"/>
          <p:cNvSpPr>
            <a:spLocks noGrp="1"/>
          </p:cNvSpPr>
          <p:nvPr>
            <p:ph idx="1"/>
          </p:nvPr>
        </p:nvSpPr>
        <p:spPr/>
        <p:txBody>
          <a:bodyPr/>
          <a:lstStyle/>
          <a:p>
            <a:r>
              <a:rPr lang="en-US" dirty="0" smtClean="0"/>
              <a:t>Employers must provide the necessary FMLA paperwork if an employee expresses the need for leave.</a:t>
            </a:r>
          </a:p>
          <a:p>
            <a:r>
              <a:rPr lang="en-US" dirty="0" smtClean="0"/>
              <a:t>FMLA guidelines outline the forms legally needed to take FMLA leave – many available on DOL website.</a:t>
            </a:r>
          </a:p>
          <a:p>
            <a:r>
              <a:rPr lang="en-US" dirty="0" smtClean="0"/>
              <a:t>Many employers add their own additional paperwork or notice requirements – use CAUTION!</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10</a:t>
            </a:fld>
            <a:endParaRPr lang="en-US" dirty="0"/>
          </a:p>
        </p:txBody>
      </p:sp>
      <p:pic>
        <p:nvPicPr>
          <p:cNvPr id="2050" name="Picture 2" descr="C:\Users\mlitvack\AppData\Local\Microsoft\Windows\Temporary Internet Files\Content.IE5\1MOAHT80\caution[1].jpg"/>
          <p:cNvPicPr>
            <a:picLocks noChangeAspect="1" noChangeArrowheads="1"/>
          </p:cNvPicPr>
          <p:nvPr/>
        </p:nvPicPr>
        <p:blipFill>
          <a:blip r:embed="rId2" cstate="print"/>
          <a:srcRect/>
          <a:stretch>
            <a:fillRect/>
          </a:stretch>
        </p:blipFill>
        <p:spPr bwMode="auto">
          <a:xfrm>
            <a:off x="5181600" y="5715000"/>
            <a:ext cx="1543050" cy="1143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FMLA Basics</a:t>
            </a:r>
            <a:endParaRPr lang="en-US" dirty="0"/>
          </a:p>
        </p:txBody>
      </p:sp>
      <p:sp>
        <p:nvSpPr>
          <p:cNvPr id="3" name="Content Placeholder 2"/>
          <p:cNvSpPr>
            <a:spLocks noGrp="1"/>
          </p:cNvSpPr>
          <p:nvPr>
            <p:ph idx="1"/>
          </p:nvPr>
        </p:nvSpPr>
        <p:spPr>
          <a:xfrm>
            <a:off x="457200" y="2133600"/>
            <a:ext cx="8229600" cy="4267200"/>
          </a:xfrm>
        </p:spPr>
        <p:txBody>
          <a:bodyPr>
            <a:normAutofit/>
          </a:bodyPr>
          <a:lstStyle/>
          <a:p>
            <a:r>
              <a:rPr lang="en-US" dirty="0" smtClean="0"/>
              <a:t>Certification – (Employees serious health condition or family member’s serious health condition)</a:t>
            </a:r>
          </a:p>
          <a:p>
            <a:pPr lvl="1"/>
            <a:r>
              <a:rPr lang="en-US" dirty="0" smtClean="0"/>
              <a:t>Medical certification of the need for leave not to exceed what is in the DOL medical certification form.</a:t>
            </a:r>
          </a:p>
          <a:p>
            <a:r>
              <a:rPr lang="en-US" dirty="0" smtClean="0"/>
              <a:t>Employer may also require second or third medical opinion at the employer’s expense.</a:t>
            </a:r>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11</a:t>
            </a:fld>
            <a:endParaRPr lang="en-US" dirty="0"/>
          </a:p>
        </p:txBody>
      </p:sp>
      <p:pic>
        <p:nvPicPr>
          <p:cNvPr id="4098" name="Picture 2" descr="C:\Users\kahearn\AppData\Local\Microsoft\Windows\Temporary Internet Files\Content.IE5\2HHIHTIV\Benefits1[1].jpg"/>
          <p:cNvPicPr>
            <a:picLocks noChangeAspect="1" noChangeArrowheads="1"/>
          </p:cNvPicPr>
          <p:nvPr/>
        </p:nvPicPr>
        <p:blipFill>
          <a:blip r:embed="rId2" cstate="print"/>
          <a:srcRect/>
          <a:stretch>
            <a:fillRect/>
          </a:stretch>
        </p:blipFill>
        <p:spPr bwMode="auto">
          <a:xfrm>
            <a:off x="7328934" y="0"/>
            <a:ext cx="1453992" cy="1371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FMLA Basics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Special rule for instructional employees (those whose principal function is to teach or instruct):</a:t>
            </a:r>
          </a:p>
          <a:p>
            <a:pPr lvl="1"/>
            <a:r>
              <a:rPr lang="en-US" dirty="0" smtClean="0"/>
              <a:t>Leave taken by an instructional employee for a period that ends with the school year and begins the next semester is leave taken consecutively rather than intermittently. The period during the summer vacation, when the employee would not have been required to report for duty, is not counted against an employee’s FMLA leave entitlement.</a:t>
            </a:r>
          </a:p>
          <a:p>
            <a:pPr lvl="1"/>
            <a:r>
              <a:rPr lang="en-US" dirty="0" smtClean="0"/>
              <a:t>An instructional employee who is on FMLA leave at the end of the school year must be provided with any benefits over the summer vacation that employees would normally receive if they had been working at the end of the school year.</a:t>
            </a:r>
          </a:p>
          <a:p>
            <a:endParaRPr lang="en-US" dirty="0" smtClean="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normAutofit/>
          </a:bodyPr>
          <a:lstStyle/>
          <a:p>
            <a:fld id="{FA9C95EF-033C-4528-BDA5-A38139B9E06E}"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Employer Actions</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spcBef>
                <a:spcPts val="1200"/>
              </a:spcBef>
              <a:spcAft>
                <a:spcPts val="1200"/>
              </a:spcAft>
              <a:buFont typeface="Wingdings" pitchFamily="2" charset="2"/>
              <a:buChar char="§"/>
              <a:defRPr/>
            </a:pPr>
            <a:r>
              <a:rPr lang="en-US" dirty="0" smtClean="0"/>
              <a:t>Employers cannot: </a:t>
            </a:r>
          </a:p>
          <a:p>
            <a:pPr lvl="1">
              <a:lnSpc>
                <a:spcPct val="90000"/>
              </a:lnSpc>
              <a:spcBef>
                <a:spcPts val="1200"/>
              </a:spcBef>
              <a:spcAft>
                <a:spcPts val="1200"/>
              </a:spcAft>
              <a:buFont typeface="Wingdings" pitchFamily="2" charset="2"/>
              <a:buChar char="§"/>
              <a:defRPr/>
            </a:pPr>
            <a:r>
              <a:rPr lang="en-US" dirty="0" smtClean="0"/>
              <a:t>Interfere with or restrain or deny the exercise of an employee’s FMLA rights.</a:t>
            </a:r>
          </a:p>
          <a:p>
            <a:pPr lvl="1">
              <a:lnSpc>
                <a:spcPct val="90000"/>
              </a:lnSpc>
              <a:spcBef>
                <a:spcPts val="1200"/>
              </a:spcBef>
              <a:spcAft>
                <a:spcPts val="1200"/>
              </a:spcAft>
              <a:buFont typeface="Wingdings" pitchFamily="2" charset="2"/>
              <a:buChar char="§"/>
              <a:defRPr/>
            </a:pPr>
            <a:r>
              <a:rPr lang="en-US" dirty="0" smtClean="0"/>
              <a:t>Discriminate or retaliate against an employee for having exercised FMLA rights.</a:t>
            </a:r>
          </a:p>
          <a:p>
            <a:pPr lvl="1">
              <a:lnSpc>
                <a:spcPct val="90000"/>
              </a:lnSpc>
              <a:spcBef>
                <a:spcPts val="1200"/>
              </a:spcBef>
              <a:spcAft>
                <a:spcPts val="1200"/>
              </a:spcAft>
              <a:buFont typeface="Wingdings" pitchFamily="2" charset="2"/>
              <a:buChar char="§"/>
              <a:defRPr/>
            </a:pPr>
            <a:r>
              <a:rPr lang="en-US" dirty="0" smtClean="0"/>
              <a:t>Discharge or in any other way discriminate against an employee because of involvement in any proceeding related to FMLA.</a:t>
            </a:r>
          </a:p>
          <a:p>
            <a:pPr lvl="1">
              <a:lnSpc>
                <a:spcPct val="90000"/>
              </a:lnSpc>
              <a:spcBef>
                <a:spcPts val="1200"/>
              </a:spcBef>
              <a:spcAft>
                <a:spcPts val="1200"/>
              </a:spcAft>
              <a:buFont typeface="Wingdings" pitchFamily="2" charset="2"/>
              <a:buChar char="§"/>
              <a:defRPr/>
            </a:pPr>
            <a:r>
              <a:rPr lang="en-US" dirty="0" smtClean="0"/>
              <a:t>Use the taking of FMLA leave as a negative factor in employment actions.</a:t>
            </a:r>
          </a:p>
          <a:p>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13</a:t>
            </a:fld>
            <a:endParaRPr lang="en-US" dirty="0"/>
          </a:p>
        </p:txBody>
      </p:sp>
      <p:pic>
        <p:nvPicPr>
          <p:cNvPr id="1026" name="Picture 2" descr="C:\Users\mlitvack\AppData\Local\Microsoft\Windows\Temporary Internet Files\Content.IE5\3LEP6XV7\600px-UK_traffic_sign_PROHIBIT.svg[1].png"/>
          <p:cNvPicPr>
            <a:picLocks noChangeAspect="1" noChangeArrowheads="1"/>
          </p:cNvPicPr>
          <p:nvPr/>
        </p:nvPicPr>
        <p:blipFill>
          <a:blip r:embed="rId2" cstate="print"/>
          <a:srcRect/>
          <a:stretch>
            <a:fillRect/>
          </a:stretch>
        </p:blipFill>
        <p:spPr bwMode="auto">
          <a:xfrm>
            <a:off x="4038600" y="1219200"/>
            <a:ext cx="1295400" cy="1295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Prohibited Employer Conduct</a:t>
            </a:r>
            <a:endParaRPr lang="en-US" dirty="0"/>
          </a:p>
        </p:txBody>
      </p:sp>
      <p:sp>
        <p:nvSpPr>
          <p:cNvPr id="3" name="Content Placeholder 2"/>
          <p:cNvSpPr>
            <a:spLocks noGrp="1"/>
          </p:cNvSpPr>
          <p:nvPr>
            <p:ph idx="1"/>
          </p:nvPr>
        </p:nvSpPr>
        <p:spPr/>
        <p:txBody>
          <a:bodyPr/>
          <a:lstStyle/>
          <a:p>
            <a:r>
              <a:rPr lang="en-US" dirty="0" smtClean="0"/>
              <a:t>Refusing to authorize FMLA leave for an eligible employee.</a:t>
            </a:r>
          </a:p>
          <a:p>
            <a:r>
              <a:rPr lang="en-US" dirty="0" smtClean="0"/>
              <a:t>Discouraging an employee from using FMLA leave.</a:t>
            </a:r>
          </a:p>
          <a:p>
            <a:r>
              <a:rPr lang="en-US" dirty="0" smtClean="0"/>
              <a:t>Manipulating an employee’s work hours to avoid responsibilities under the FMLA.</a:t>
            </a:r>
          </a:p>
          <a:p>
            <a:r>
              <a:rPr lang="en-US" dirty="0" smtClean="0"/>
              <a:t>Counting </a:t>
            </a:r>
            <a:r>
              <a:rPr lang="en-US" dirty="0" smtClean="0"/>
              <a:t>FMLA leave under “no fault” attendance policies.</a:t>
            </a:r>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With FMLA Rights</a:t>
            </a:r>
            <a:endParaRPr lang="en-US" dirty="0"/>
          </a:p>
        </p:txBody>
      </p:sp>
      <p:sp>
        <p:nvSpPr>
          <p:cNvPr id="3" name="Content Placeholder 2"/>
          <p:cNvSpPr>
            <a:spLocks noGrp="1"/>
          </p:cNvSpPr>
          <p:nvPr>
            <p:ph idx="1"/>
          </p:nvPr>
        </p:nvSpPr>
        <p:spPr/>
        <p:txBody>
          <a:bodyPr/>
          <a:lstStyle/>
          <a:p>
            <a:r>
              <a:rPr lang="en-US" dirty="0" smtClean="0"/>
              <a:t>To establish a claim of interference, an employee must show that the “</a:t>
            </a:r>
            <a:r>
              <a:rPr lang="en-US" u="sng" dirty="0" smtClean="0"/>
              <a:t>employer</a:t>
            </a:r>
            <a:r>
              <a:rPr lang="en-US" dirty="0" smtClean="0"/>
              <a:t>” interfered with his/her FMLA right to leave, </a:t>
            </a:r>
            <a:r>
              <a:rPr lang="en-US" i="1" dirty="0" smtClean="0"/>
              <a:t>regardless of the employer’s intent.</a:t>
            </a:r>
          </a:p>
          <a:p>
            <a:pPr lvl="1"/>
            <a:r>
              <a:rPr lang="en-US" i="1" dirty="0" smtClean="0"/>
              <a:t>Interference can occur when an employer simply chills an employee’s desire to take FMLA leave.</a:t>
            </a:r>
          </a:p>
          <a:p>
            <a:r>
              <a:rPr lang="en-US" dirty="0" smtClean="0"/>
              <a:t>Claim for interference is </a:t>
            </a:r>
            <a:r>
              <a:rPr lang="en-US" i="1" dirty="0" smtClean="0"/>
              <a:t>not</a:t>
            </a:r>
            <a:r>
              <a:rPr lang="en-US" dirty="0" smtClean="0"/>
              <a:t> about discrimination, so actions cannot be excused by a legitimate business purpose.</a:t>
            </a:r>
          </a:p>
          <a:p>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An “Employer” for Purposes of an “Interference Claim? </a:t>
            </a:r>
            <a:endParaRPr lang="en-US" dirty="0"/>
          </a:p>
        </p:txBody>
      </p:sp>
      <p:sp>
        <p:nvSpPr>
          <p:cNvPr id="3" name="Content Placeholder 2"/>
          <p:cNvSpPr>
            <a:spLocks noGrp="1"/>
          </p:cNvSpPr>
          <p:nvPr>
            <p:ph idx="1"/>
          </p:nvPr>
        </p:nvSpPr>
        <p:spPr/>
        <p:txBody>
          <a:bodyPr>
            <a:normAutofit/>
          </a:bodyPr>
          <a:lstStyle/>
          <a:p>
            <a:r>
              <a:rPr lang="en-US" dirty="0" smtClean="0"/>
              <a:t>FMLA definition extends beyond the company/entity to individual supervisors.</a:t>
            </a:r>
          </a:p>
          <a:p>
            <a:r>
              <a:rPr lang="en-US" dirty="0" smtClean="0"/>
              <a:t>29 CFR §825.104(d) – “An employer includes any person who acts directly or indirectly in the interest of an employer to any of the employer’s employees…[I]ndividuals such as corporate officers ‘acting in the interest of an employer’ are individually liable for any violations of the requirements of FMLA.”</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16</a:t>
            </a:fld>
            <a:endParaRPr lang="en-US" dirty="0"/>
          </a:p>
        </p:txBody>
      </p:sp>
      <p:pic>
        <p:nvPicPr>
          <p:cNvPr id="2050" name="Picture 2" descr="C:\Users\mlitvack\AppData\Local\Microsoft\Windows\Temporary Internet Files\Content.IE5\3LEP6XV7\boss[1].jpg"/>
          <p:cNvPicPr>
            <a:picLocks noChangeAspect="1" noChangeArrowheads="1"/>
          </p:cNvPicPr>
          <p:nvPr/>
        </p:nvPicPr>
        <p:blipFill>
          <a:blip r:embed="rId2" cstate="print"/>
          <a:srcRect/>
          <a:stretch>
            <a:fillRect/>
          </a:stretch>
        </p:blipFill>
        <p:spPr bwMode="auto">
          <a:xfrm>
            <a:off x="7406295" y="762000"/>
            <a:ext cx="1737705" cy="1752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Who Is An “Employer”?</a:t>
            </a:r>
            <a:endParaRPr lang="en-US" dirty="0"/>
          </a:p>
        </p:txBody>
      </p:sp>
      <p:sp>
        <p:nvSpPr>
          <p:cNvPr id="7" name="Content Placeholder 6"/>
          <p:cNvSpPr>
            <a:spLocks noGrp="1"/>
          </p:cNvSpPr>
          <p:nvPr>
            <p:ph sz="half" idx="1"/>
          </p:nvPr>
        </p:nvSpPr>
        <p:spPr/>
        <p:txBody>
          <a:bodyPr>
            <a:normAutofit fontScale="92500"/>
          </a:bodyPr>
          <a:lstStyle/>
          <a:p>
            <a:r>
              <a:rPr lang="en-US" i="1" dirty="0" smtClean="0">
                <a:latin typeface="Times" pitchFamily="18" charset="0"/>
              </a:rPr>
              <a:t>Graziadio v. Culinary Institute of America</a:t>
            </a:r>
            <a:r>
              <a:rPr lang="en-US" dirty="0" smtClean="0">
                <a:latin typeface="Times" pitchFamily="18" charset="0"/>
              </a:rPr>
              <a:t>, 817 F.3d 415 (2d Cir. 2016)  </a:t>
            </a:r>
            <a:br>
              <a:rPr lang="en-US" dirty="0" smtClean="0">
                <a:latin typeface="Times" pitchFamily="18" charset="0"/>
              </a:rPr>
            </a:br>
            <a:endParaRPr lang="en-US" dirty="0"/>
          </a:p>
        </p:txBody>
      </p:sp>
      <p:sp>
        <p:nvSpPr>
          <p:cNvPr id="8" name="Content Placeholder 7"/>
          <p:cNvSpPr>
            <a:spLocks noGrp="1"/>
          </p:cNvSpPr>
          <p:nvPr>
            <p:ph sz="half" idx="2"/>
          </p:nvPr>
        </p:nvSpPr>
        <p:spPr/>
        <p:txBody>
          <a:bodyPr>
            <a:normAutofit fontScale="92500"/>
          </a:bodyPr>
          <a:lstStyle/>
          <a:p>
            <a:r>
              <a:rPr lang="en-US" dirty="0" smtClean="0"/>
              <a:t>2d Circuit applies the FLSA’s “economic reality”  test for the first time to analyze individual liability under the FMLA.</a:t>
            </a:r>
          </a:p>
          <a:p>
            <a:r>
              <a:rPr lang="en-US" dirty="0" smtClean="0"/>
              <a:t>Finds an HR Director could be found by a jury to be an “employer” for purposes of the FMLA under the facts of this case.</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17</a:t>
            </a:fld>
            <a:endParaRPr lang="en-US" dirty="0"/>
          </a:p>
        </p:txBody>
      </p:sp>
      <p:pic>
        <p:nvPicPr>
          <p:cNvPr id="7170" name="Picture 2" descr="C:\Users\kahearn\AppData\Local\Microsoft\Windows\Temporary Internet Files\Content.IE5\EQJAPJ9G\Protection-Safety-Warning-Exclamation-15062-large[1].png"/>
          <p:cNvPicPr>
            <a:picLocks noChangeAspect="1" noChangeArrowheads="1"/>
          </p:cNvPicPr>
          <p:nvPr/>
        </p:nvPicPr>
        <p:blipFill>
          <a:blip r:embed="rId2" cstate="print"/>
          <a:srcRect/>
          <a:stretch>
            <a:fillRect/>
          </a:stretch>
        </p:blipFill>
        <p:spPr bwMode="auto">
          <a:xfrm>
            <a:off x="1828800" y="3352800"/>
            <a:ext cx="1743075" cy="174307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smtClean="0"/>
              <a:t>Graziadio </a:t>
            </a:r>
            <a:r>
              <a:rPr lang="en-US" dirty="0" smtClean="0"/>
              <a:t>Facts</a:t>
            </a:r>
            <a:endParaRPr lang="en-US" i="1" dirty="0"/>
          </a:p>
        </p:txBody>
      </p:sp>
      <p:sp>
        <p:nvSpPr>
          <p:cNvPr id="8" name="Content Placeholder 7"/>
          <p:cNvSpPr>
            <a:spLocks noGrp="1"/>
          </p:cNvSpPr>
          <p:nvPr>
            <p:ph idx="1"/>
          </p:nvPr>
        </p:nvSpPr>
        <p:spPr/>
        <p:txBody>
          <a:bodyPr>
            <a:normAutofit lnSpcReduction="10000"/>
          </a:bodyPr>
          <a:lstStyle/>
          <a:p>
            <a:r>
              <a:rPr lang="en-US" sz="2400" dirty="0" smtClean="0"/>
              <a:t>Employee informed supervisor she needed FMLA leave; son was hospitalized on 6/6.</a:t>
            </a:r>
          </a:p>
          <a:p>
            <a:r>
              <a:rPr lang="en-US" sz="2400" dirty="0" smtClean="0"/>
              <a:t>Employee completed the paperwork and submitted medical documentation.</a:t>
            </a:r>
          </a:p>
          <a:p>
            <a:r>
              <a:rPr lang="en-US" sz="2400" dirty="0" smtClean="0"/>
              <a:t>A few weeks later, her other son fractured his leg and required surgery.</a:t>
            </a:r>
          </a:p>
          <a:p>
            <a:r>
              <a:rPr lang="en-US" sz="2400" dirty="0" smtClean="0"/>
              <a:t>Again notified supervisor that she needed to care for second son and would return to work by the week of 7/9.</a:t>
            </a:r>
          </a:p>
          <a:p>
            <a:r>
              <a:rPr lang="en-US" sz="2400" dirty="0" smtClean="0"/>
              <a:t>On 7/9, supervisor asks for an update; employee says she can return on 7/12 on a reduced, 3-day/week schedule until mid-August if schedule is approved.</a:t>
            </a:r>
          </a:p>
          <a:p>
            <a:r>
              <a:rPr lang="en-US" sz="2400" dirty="0" smtClean="0"/>
              <a:t>Employee follows up with HR Director several times; no response until 7/17.  </a:t>
            </a:r>
          </a:p>
          <a:p>
            <a:endParaRPr lang="en-US" sz="2400" dirty="0" smtClean="0"/>
          </a:p>
          <a:p>
            <a:endParaRPr lang="en-US" dirty="0" smtClean="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6" name="Slide Number Placeholder 5"/>
          <p:cNvSpPr>
            <a:spLocks noGrp="1"/>
          </p:cNvSpPr>
          <p:nvPr>
            <p:ph type="sldNum" sz="quarter" idx="12"/>
          </p:nvPr>
        </p:nvSpPr>
        <p:spPr/>
        <p:txBody>
          <a:bodyPr/>
          <a:lstStyle/>
          <a:p>
            <a:fld id="{FA9C95EF-033C-4528-BDA5-A38139B9E06E}"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Graziadio </a:t>
            </a:r>
            <a:r>
              <a:rPr lang="en-US" dirty="0" smtClean="0"/>
              <a:t>Facts</a:t>
            </a:r>
            <a:endParaRPr lang="en-US" i="1" dirty="0"/>
          </a:p>
        </p:txBody>
      </p:sp>
      <p:sp>
        <p:nvSpPr>
          <p:cNvPr id="3" name="Content Placeholder 2"/>
          <p:cNvSpPr>
            <a:spLocks noGrp="1"/>
          </p:cNvSpPr>
          <p:nvPr>
            <p:ph idx="1"/>
          </p:nvPr>
        </p:nvSpPr>
        <p:spPr/>
        <p:txBody>
          <a:bodyPr>
            <a:normAutofit fontScale="92500" lnSpcReduction="10000"/>
          </a:bodyPr>
          <a:lstStyle/>
          <a:p>
            <a:r>
              <a:rPr lang="en-US" sz="2800" dirty="0" smtClean="0"/>
              <a:t>Over the next few weeks, Employee and HR Director exchange emails regarding the need for continued leave, alleged deficiencies in medical documentation, and expected return to work date.</a:t>
            </a:r>
          </a:p>
          <a:p>
            <a:r>
              <a:rPr lang="en-US" sz="2800" dirty="0" smtClean="0"/>
              <a:t>Employee repeatedly asked for clarification about needed paperwork, and HR Director eventually refused to answer unless the Employee came in for an in-person meeting.</a:t>
            </a:r>
          </a:p>
          <a:p>
            <a:r>
              <a:rPr lang="en-US" sz="2800" dirty="0" smtClean="0"/>
              <a:t>On 9/11, HR Director sends Employee letter stating that she is terminated for abandoning her position.</a:t>
            </a:r>
          </a:p>
          <a:p>
            <a:r>
              <a:rPr lang="en-US" sz="2800" dirty="0" smtClean="0"/>
              <a:t>Employee sues, alleging interference with FMLA rights and retaliation.</a:t>
            </a:r>
            <a:endParaRPr lang="en-US" sz="2800"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19</a:t>
            </a:fld>
            <a:endParaRPr lang="en-US" dirty="0"/>
          </a:p>
        </p:txBody>
      </p:sp>
      <p:pic>
        <p:nvPicPr>
          <p:cNvPr id="8194" name="Picture 2" descr="C:\Users\kahearn\AppData\Local\Microsoft\Windows\Temporary Internet Files\Content.IE5\CP0PXJGN\fired[1].gif"/>
          <p:cNvPicPr>
            <a:picLocks noChangeAspect="1" noChangeArrowheads="1"/>
          </p:cNvPicPr>
          <p:nvPr/>
        </p:nvPicPr>
        <p:blipFill>
          <a:blip r:embed="rId2" cstate="print"/>
          <a:srcRect/>
          <a:stretch>
            <a:fillRect/>
          </a:stretch>
        </p:blipFill>
        <p:spPr bwMode="auto">
          <a:xfrm>
            <a:off x="4191000" y="4791075"/>
            <a:ext cx="2684318" cy="20669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Today’s </a:t>
            </a:r>
            <a:endParaRPr lang="en-US" dirty="0"/>
          </a:p>
        </p:txBody>
      </p:sp>
      <p:sp>
        <p:nvSpPr>
          <p:cNvPr id="7" name="Content Placeholder 6"/>
          <p:cNvSpPr>
            <a:spLocks noGrp="1"/>
          </p:cNvSpPr>
          <p:nvPr>
            <p:ph sz="half" idx="1"/>
          </p:nvPr>
        </p:nvSpPr>
        <p:spPr/>
        <p:txBody>
          <a:bodyPr>
            <a:normAutofit/>
          </a:bodyPr>
          <a:lstStyle/>
          <a:p>
            <a:r>
              <a:rPr lang="en-US" dirty="0" smtClean="0"/>
              <a:t>Employee Leave</a:t>
            </a:r>
          </a:p>
          <a:p>
            <a:pPr lvl="1"/>
            <a:r>
              <a:rPr lang="en-US" dirty="0" smtClean="0"/>
              <a:t>FMLA</a:t>
            </a:r>
          </a:p>
          <a:p>
            <a:pPr lvl="2"/>
            <a:r>
              <a:rPr lang="en-US" dirty="0" smtClean="0"/>
              <a:t>Individual Liability</a:t>
            </a:r>
          </a:p>
          <a:p>
            <a:pPr lvl="2"/>
            <a:r>
              <a:rPr lang="en-US" dirty="0" smtClean="0"/>
              <a:t>Proper Notice</a:t>
            </a:r>
          </a:p>
          <a:p>
            <a:pPr lvl="2"/>
            <a:r>
              <a:rPr lang="en-US" dirty="0" smtClean="0"/>
              <a:t>Employee Abuse of FMLA</a:t>
            </a:r>
          </a:p>
          <a:p>
            <a:pPr lvl="2"/>
            <a:r>
              <a:rPr lang="en-US" dirty="0" smtClean="0"/>
              <a:t>Recent DOL Guidance</a:t>
            </a:r>
            <a:endParaRPr lang="en-US" sz="2800" dirty="0" smtClean="0"/>
          </a:p>
          <a:p>
            <a:pPr marL="603504" lvl="7">
              <a:buSzPct val="80000"/>
              <a:buFont typeface="Wingdings" pitchFamily="2" charset="2"/>
              <a:buChar char="§"/>
            </a:pPr>
            <a:r>
              <a:rPr lang="en-US" sz="2800" dirty="0" smtClean="0"/>
              <a:t>State Laws</a:t>
            </a:r>
          </a:p>
          <a:p>
            <a:pPr marL="804672" lvl="8">
              <a:buSzPct val="90000"/>
              <a:buFont typeface="Wingdings" pitchFamily="2" charset="2"/>
              <a:buChar char="§"/>
            </a:pPr>
            <a:r>
              <a:rPr lang="en-US" dirty="0" smtClean="0"/>
              <a:t>Example:  NYS </a:t>
            </a:r>
            <a:r>
              <a:rPr lang="en-US" dirty="0" smtClean="0"/>
              <a:t>Paid Family Leave Benefits Law</a:t>
            </a:r>
          </a:p>
        </p:txBody>
      </p:sp>
      <p:sp>
        <p:nvSpPr>
          <p:cNvPr id="8" name="Content Placeholder 7"/>
          <p:cNvSpPr>
            <a:spLocks noGrp="1"/>
          </p:cNvSpPr>
          <p:nvPr>
            <p:ph sz="half" idx="2"/>
          </p:nvPr>
        </p:nvSpPr>
        <p:spPr/>
        <p:txBody>
          <a:bodyPr>
            <a:normAutofit/>
          </a:bodyPr>
          <a:lstStyle/>
          <a:p>
            <a:r>
              <a:rPr lang="en-US" dirty="0" smtClean="0"/>
              <a:t>Employee Wages</a:t>
            </a:r>
          </a:p>
          <a:p>
            <a:pPr lvl="1"/>
            <a:r>
              <a:rPr lang="en-US" dirty="0" smtClean="0"/>
              <a:t>FLSA</a:t>
            </a:r>
          </a:p>
          <a:p>
            <a:pPr lvl="2"/>
            <a:r>
              <a:rPr lang="en-US" dirty="0" smtClean="0"/>
              <a:t>Changes to the Salary </a:t>
            </a:r>
            <a:r>
              <a:rPr lang="en-US" dirty="0" smtClean="0"/>
              <a:t>Level </a:t>
            </a:r>
            <a:r>
              <a:rPr lang="en-US" dirty="0" smtClean="0"/>
              <a:t>Test</a:t>
            </a:r>
          </a:p>
          <a:p>
            <a:pPr lvl="1"/>
            <a:r>
              <a:rPr lang="en-US" dirty="0" smtClean="0"/>
              <a:t>State Laws</a:t>
            </a:r>
          </a:p>
          <a:p>
            <a:pPr lvl="2"/>
            <a:r>
              <a:rPr lang="en-US" dirty="0" smtClean="0"/>
              <a:t>Example:  NYS </a:t>
            </a:r>
            <a:r>
              <a:rPr lang="en-US" dirty="0" smtClean="0"/>
              <a:t>Minimum Wage Law</a:t>
            </a:r>
          </a:p>
          <a:p>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a:t>
            </a:fld>
            <a:endParaRPr lang="en-US" dirty="0"/>
          </a:p>
        </p:txBody>
      </p:sp>
      <p:pic>
        <p:nvPicPr>
          <p:cNvPr id="3074" name="Picture 2" descr="C:\Users\mlitvack\AppData\Local\Microsoft\Windows\Temporary Internet Files\Content.IE5\3LEP6XV7\focus-300x3001-150x150[1].jpg"/>
          <p:cNvPicPr>
            <a:picLocks noChangeAspect="1" noChangeArrowheads="1"/>
          </p:cNvPicPr>
          <p:nvPr/>
        </p:nvPicPr>
        <p:blipFill>
          <a:blip r:embed="rId3" cstate="print"/>
          <a:srcRect/>
          <a:stretch>
            <a:fillRect/>
          </a:stretch>
        </p:blipFill>
        <p:spPr bwMode="auto">
          <a:xfrm>
            <a:off x="2590800" y="228600"/>
            <a:ext cx="1143000" cy="114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Circuit’s Decision</a:t>
            </a:r>
            <a:endParaRPr lang="en-US" dirty="0"/>
          </a:p>
        </p:txBody>
      </p:sp>
      <p:sp>
        <p:nvSpPr>
          <p:cNvPr id="3" name="Content Placeholder 2"/>
          <p:cNvSpPr>
            <a:spLocks noGrp="1"/>
          </p:cNvSpPr>
          <p:nvPr>
            <p:ph idx="1"/>
          </p:nvPr>
        </p:nvSpPr>
        <p:spPr/>
        <p:txBody>
          <a:bodyPr/>
          <a:lstStyle/>
          <a:p>
            <a:r>
              <a:rPr lang="en-US" dirty="0" smtClean="0"/>
              <a:t>District Court granted summary judgment for employer, and 2d Circuit reversed.</a:t>
            </a:r>
          </a:p>
          <a:p>
            <a:r>
              <a:rPr lang="en-US" dirty="0" smtClean="0"/>
              <a:t>Applied the FLSA’s “economic reality” test to determine whether HR Director was “employer” within the meaning of the FMLA.</a:t>
            </a:r>
          </a:p>
          <a:p>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20</a:t>
            </a:fld>
            <a:endParaRPr lang="en-US" dirty="0"/>
          </a:p>
        </p:txBody>
      </p:sp>
      <p:pic>
        <p:nvPicPr>
          <p:cNvPr id="9218" name="Picture 2" descr="C:\Users\kahearn\AppData\Local\Microsoft\Windows\Temporary Internet Files\Content.IE5\3K1J4YFY\reality[1].png"/>
          <p:cNvPicPr>
            <a:picLocks noChangeAspect="1" noChangeArrowheads="1"/>
          </p:cNvPicPr>
          <p:nvPr/>
        </p:nvPicPr>
        <p:blipFill>
          <a:blip r:embed="rId2" cstate="print"/>
          <a:srcRect/>
          <a:stretch>
            <a:fillRect/>
          </a:stretch>
        </p:blipFill>
        <p:spPr bwMode="auto">
          <a:xfrm>
            <a:off x="3657600" y="4495800"/>
            <a:ext cx="1374775" cy="191864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Circuit’s Decision</a:t>
            </a:r>
            <a:endParaRPr lang="en-US" dirty="0"/>
          </a:p>
        </p:txBody>
      </p:sp>
      <p:sp>
        <p:nvSpPr>
          <p:cNvPr id="3" name="Content Placeholder 2"/>
          <p:cNvSpPr>
            <a:spLocks noGrp="1"/>
          </p:cNvSpPr>
          <p:nvPr>
            <p:ph idx="1"/>
          </p:nvPr>
        </p:nvSpPr>
        <p:spPr/>
        <p:txBody>
          <a:bodyPr>
            <a:normAutofit lnSpcReduction="10000"/>
          </a:bodyPr>
          <a:lstStyle/>
          <a:p>
            <a:r>
              <a:rPr lang="en-US" dirty="0" smtClean="0"/>
              <a:t>Test: whether the individual “possessed the power to control the worker in question”.  </a:t>
            </a:r>
          </a:p>
          <a:p>
            <a:r>
              <a:rPr lang="en-US" dirty="0" smtClean="0"/>
              <a:t>Ask whether the individual:</a:t>
            </a:r>
          </a:p>
          <a:p>
            <a:pPr lvl="1"/>
            <a:r>
              <a:rPr lang="en-US" dirty="0" smtClean="0"/>
              <a:t>has the power to hire and fire employees;</a:t>
            </a:r>
          </a:p>
          <a:p>
            <a:pPr lvl="1"/>
            <a:r>
              <a:rPr lang="en-US" dirty="0" smtClean="0"/>
              <a:t>supervises or controls employee work schedules or conditions of employment;</a:t>
            </a:r>
          </a:p>
          <a:p>
            <a:pPr lvl="1"/>
            <a:r>
              <a:rPr lang="en-US" dirty="0" smtClean="0"/>
              <a:t>determines the rate and method of payment;</a:t>
            </a:r>
          </a:p>
          <a:p>
            <a:pPr lvl="1"/>
            <a:r>
              <a:rPr lang="en-US" dirty="0" smtClean="0"/>
              <a:t>maintains employment records.</a:t>
            </a:r>
          </a:p>
          <a:p>
            <a:pPr lvl="2"/>
            <a:r>
              <a:rPr lang="en-US" dirty="0" smtClean="0"/>
              <a:t>No one factor alone is dispositive.  Must consider the totality of circumstances.</a:t>
            </a:r>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Circuit’s Decision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Director of Human Resources “appears to have played an important role in the decision to fire </a:t>
            </a:r>
            <a:r>
              <a:rPr lang="en-US" i="1" dirty="0" smtClean="0"/>
              <a:t>Graziadio</a:t>
            </a:r>
            <a:r>
              <a:rPr lang="en-US" dirty="0" smtClean="0"/>
              <a:t>” and a rational jury could find  “under the totality of circumstances, [the Director of Human Resources] exercised sufficient control over </a:t>
            </a:r>
            <a:r>
              <a:rPr lang="en-US" i="1" dirty="0" smtClean="0"/>
              <a:t>Graziadio’s</a:t>
            </a:r>
            <a:r>
              <a:rPr lang="en-US" dirty="0" smtClean="0"/>
              <a:t> employment to be subject to liability under the FMLA”.</a:t>
            </a:r>
          </a:p>
          <a:p>
            <a:pPr lvl="1"/>
            <a:r>
              <a:rPr lang="en-US" dirty="0" smtClean="0"/>
              <a:t>HR Director made a joint decision to fire, with a VP of the CIA.</a:t>
            </a:r>
          </a:p>
          <a:p>
            <a:pPr lvl="1"/>
            <a:r>
              <a:rPr lang="en-US" dirty="0" smtClean="0"/>
              <a:t>HR Director exercised “control” over employee’s hours and schedule in that Director would decide if employee received FMLA and when she would return.</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 From </a:t>
            </a:r>
            <a:r>
              <a:rPr lang="en-US" i="1" dirty="0" smtClean="0"/>
              <a:t>Graziadio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HR professionals take notice: proceed carefully and comply with the letter of FMLA requirements when handling leave requests.</a:t>
            </a:r>
          </a:p>
          <a:p>
            <a:r>
              <a:rPr lang="en-US" dirty="0" smtClean="0"/>
              <a:t>Maintain clear, timely and consistent communication with employees applying for leave.</a:t>
            </a:r>
          </a:p>
          <a:p>
            <a:pPr lvl="1"/>
            <a:r>
              <a:rPr lang="en-US" dirty="0" smtClean="0"/>
              <a:t>Document all communications for file.</a:t>
            </a:r>
          </a:p>
          <a:p>
            <a:r>
              <a:rPr lang="en-US" dirty="0" smtClean="0"/>
              <a:t>HR professionals should be responsive to questions and communications from employees.</a:t>
            </a:r>
          </a:p>
          <a:p>
            <a:r>
              <a:rPr lang="en-US" dirty="0" smtClean="0"/>
              <a:t>Districts should have clear, current FMLA policies.</a:t>
            </a:r>
          </a:p>
          <a:p>
            <a:r>
              <a:rPr lang="en-US" dirty="0" smtClean="0"/>
              <a:t>Districts should review which personnel/positions are processing FMLA requests and make sure they are trained.</a:t>
            </a:r>
          </a:p>
          <a:p>
            <a:r>
              <a:rPr lang="en-US" dirty="0" smtClean="0"/>
              <a:t>When in doubt, consult legal counsel.  </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Examples of “Interference”</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t>Patel v. St. Vincent Health Center</a:t>
            </a:r>
            <a:r>
              <a:rPr lang="en-US" i="1" dirty="0" smtClean="0"/>
              <a:t>, </a:t>
            </a:r>
            <a:r>
              <a:rPr lang="en-US" dirty="0" smtClean="0"/>
              <a:t>2015 WL 630260 (W.D. Penn. 2015) – Plaintiff’s claims for interference allowed to proceed to trial.  Employer failed to inform employee that medical certification was insufficient and incomplete and seek to cure inadequate notice.</a:t>
            </a:r>
          </a:p>
          <a:p>
            <a:r>
              <a:rPr lang="en-US" b="1" i="1" dirty="0" smtClean="0"/>
              <a:t>Smith-</a:t>
            </a:r>
            <a:r>
              <a:rPr lang="en-US" b="1" i="1" dirty="0" err="1" smtClean="0"/>
              <a:t>Schrenk</a:t>
            </a:r>
            <a:r>
              <a:rPr lang="en-US" b="1" i="1" dirty="0" smtClean="0"/>
              <a:t> v. </a:t>
            </a:r>
            <a:r>
              <a:rPr lang="en-US" b="1" i="1" dirty="0" err="1" smtClean="0"/>
              <a:t>Genon</a:t>
            </a:r>
            <a:r>
              <a:rPr lang="en-US" b="1" i="1" dirty="0" smtClean="0"/>
              <a:t> Energy Services, LLC</a:t>
            </a:r>
            <a:r>
              <a:rPr lang="en-US" i="1" dirty="0" smtClean="0"/>
              <a:t>, </a:t>
            </a:r>
            <a:r>
              <a:rPr lang="en-US" dirty="0" smtClean="0"/>
              <a:t>(S.D. Texas 2015) </a:t>
            </a:r>
            <a:r>
              <a:rPr lang="en-US" i="1" dirty="0" smtClean="0"/>
              <a:t>– </a:t>
            </a:r>
            <a:r>
              <a:rPr lang="en-US" dirty="0" smtClean="0"/>
              <a:t>Plaintiff’s claims for interference allowed to proceed to trial.  Employer asked employee to perform work while on leave, beyond reasonable contact limited to inquiries on ministerial matters.</a:t>
            </a:r>
          </a:p>
          <a:p>
            <a:r>
              <a:rPr lang="en-US" b="1" i="1" dirty="0" err="1" smtClean="0"/>
              <a:t>Hefti</a:t>
            </a:r>
            <a:r>
              <a:rPr lang="en-US" b="1" i="1" dirty="0" smtClean="0"/>
              <a:t> v. </a:t>
            </a:r>
            <a:r>
              <a:rPr lang="en-US" b="1" i="1" dirty="0" err="1" smtClean="0"/>
              <a:t>Brunk</a:t>
            </a:r>
            <a:r>
              <a:rPr lang="en-US" b="1" i="1" dirty="0" smtClean="0"/>
              <a:t> Industries, Inc., </a:t>
            </a:r>
            <a:r>
              <a:rPr lang="en-US" dirty="0" smtClean="0"/>
              <a:t>(E.D. Wisconsin 2015) – Plaintiff terminated for numerous performance-related issues.  However, at time of termination, he had sought FMLA leave to care for his son.  Claim for interference and retaliation permitted to proceed where supervisor’s response to FMLA request was:  The company “paid for plaintiff’s insurance and thus expected him work”.</a:t>
            </a:r>
            <a:r>
              <a:rPr lang="en-US" i="1" dirty="0" smtClean="0"/>
              <a:t> </a:t>
            </a:r>
            <a:endParaRPr lang="en-US" i="1"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Employer Notice Requirements Under FMLA</a:t>
            </a:r>
            <a:endParaRPr lang="en-US" dirty="0"/>
          </a:p>
        </p:txBody>
      </p:sp>
      <p:sp>
        <p:nvSpPr>
          <p:cNvPr id="3" name="Content Placeholder 2"/>
          <p:cNvSpPr>
            <a:spLocks noGrp="1"/>
          </p:cNvSpPr>
          <p:nvPr>
            <p:ph idx="1"/>
          </p:nvPr>
        </p:nvSpPr>
        <p:spPr/>
        <p:txBody>
          <a:bodyPr>
            <a:normAutofit lnSpcReduction="10000"/>
          </a:bodyPr>
          <a:lstStyle/>
          <a:p>
            <a:r>
              <a:rPr lang="en-US" u="sng" dirty="0" smtClean="0"/>
              <a:t>General Notice </a:t>
            </a:r>
            <a:r>
              <a:rPr lang="en-US" dirty="0" smtClean="0"/>
              <a:t>- Every employer covered by FMLA must provide general notice to its employees regarding FMLA.</a:t>
            </a:r>
          </a:p>
          <a:p>
            <a:r>
              <a:rPr lang="en-US" dirty="0" smtClean="0"/>
              <a:t>This means the employer must:</a:t>
            </a:r>
          </a:p>
          <a:p>
            <a:pPr lvl="1"/>
            <a:r>
              <a:rPr lang="en-US" dirty="0" smtClean="0"/>
              <a:t>Display or post a general notice (can be done electronically) </a:t>
            </a:r>
          </a:p>
          <a:p>
            <a:pPr lvl="1"/>
            <a:r>
              <a:rPr lang="en-US" dirty="0" smtClean="0"/>
              <a:t>Distribute a written general notice to employees, as part of employee handbook or other written materials or as part of paperwork given to each new hire.</a:t>
            </a:r>
          </a:p>
          <a:p>
            <a:pPr lvl="1"/>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25</a:t>
            </a:fld>
            <a:endParaRPr lang="en-US" dirty="0"/>
          </a:p>
        </p:txBody>
      </p:sp>
      <p:pic>
        <p:nvPicPr>
          <p:cNvPr id="10247" name="Picture 7" descr="C:\Users\kahearn\AppData\Local\Microsoft\Windows\Temporary Internet Files\Content.IE5\7NWA7GTC\Rfc1394-Notice-Blank[1].png"/>
          <p:cNvPicPr>
            <a:picLocks noChangeAspect="1" noChangeArrowheads="1"/>
          </p:cNvPicPr>
          <p:nvPr/>
        </p:nvPicPr>
        <p:blipFill>
          <a:blip r:embed="rId2" cstate="print"/>
          <a:srcRect/>
          <a:stretch>
            <a:fillRect/>
          </a:stretch>
        </p:blipFill>
        <p:spPr bwMode="auto">
          <a:xfrm>
            <a:off x="6858000" y="2743200"/>
            <a:ext cx="1572775" cy="96914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Notice Requirements</a:t>
            </a:r>
            <a:endParaRPr lang="en-US" dirty="0"/>
          </a:p>
        </p:txBody>
      </p:sp>
      <p:sp>
        <p:nvSpPr>
          <p:cNvPr id="3" name="Content Placeholder 2"/>
          <p:cNvSpPr>
            <a:spLocks noGrp="1"/>
          </p:cNvSpPr>
          <p:nvPr>
            <p:ph idx="1"/>
          </p:nvPr>
        </p:nvSpPr>
        <p:spPr/>
        <p:txBody>
          <a:bodyPr/>
          <a:lstStyle/>
          <a:p>
            <a:r>
              <a:rPr lang="en-US" dirty="0" smtClean="0"/>
              <a:t>Eligibility Notice – must be provided to </a:t>
            </a:r>
            <a:r>
              <a:rPr lang="en-US" dirty="0" smtClean="0"/>
              <a:t>employee </a:t>
            </a:r>
            <a:r>
              <a:rPr lang="en-US" dirty="0" smtClean="0"/>
              <a:t>who requests FMLA leave.  The notice must:</a:t>
            </a:r>
          </a:p>
          <a:p>
            <a:pPr lvl="1"/>
            <a:r>
              <a:rPr lang="en-US" dirty="0" smtClean="0"/>
              <a:t>Indicate whether employee is eligible;</a:t>
            </a:r>
          </a:p>
          <a:p>
            <a:pPr lvl="1"/>
            <a:r>
              <a:rPr lang="en-US" dirty="0" smtClean="0"/>
              <a:t>If not eligible, state at least one reason why not;</a:t>
            </a:r>
          </a:p>
          <a:p>
            <a:pPr lvl="1"/>
            <a:r>
              <a:rPr lang="en-US" dirty="0" smtClean="0"/>
              <a:t>Be provided </a:t>
            </a:r>
            <a:r>
              <a:rPr lang="en-US" dirty="0" smtClean="0"/>
              <a:t>within </a:t>
            </a:r>
            <a:r>
              <a:rPr lang="en-US" dirty="0" smtClean="0"/>
              <a:t>five (5) business days of employee’s request.</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26</a:t>
            </a:fld>
            <a:endParaRPr lang="en-US" dirty="0"/>
          </a:p>
        </p:txBody>
      </p:sp>
      <p:pic>
        <p:nvPicPr>
          <p:cNvPr id="4098" name="Picture 2" descr="C:\Users\mlitvack\AppData\Local\Microsoft\Windows\Temporary Internet Files\Content.IE5\ZQ8TD3MA\HandNoticeVintage-GraphicsFairy[1].jpg"/>
          <p:cNvPicPr>
            <a:picLocks noChangeAspect="1" noChangeArrowheads="1"/>
          </p:cNvPicPr>
          <p:nvPr/>
        </p:nvPicPr>
        <p:blipFill>
          <a:blip r:embed="rId2" cstate="print"/>
          <a:srcRect/>
          <a:stretch>
            <a:fillRect/>
          </a:stretch>
        </p:blipFill>
        <p:spPr bwMode="auto">
          <a:xfrm>
            <a:off x="4800600" y="5035296"/>
            <a:ext cx="2962141" cy="18227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Notice Requirements</a:t>
            </a:r>
            <a:endParaRPr lang="en-US" dirty="0"/>
          </a:p>
        </p:txBody>
      </p:sp>
      <p:sp>
        <p:nvSpPr>
          <p:cNvPr id="3" name="Content Placeholder 2"/>
          <p:cNvSpPr>
            <a:spLocks noGrp="1"/>
          </p:cNvSpPr>
          <p:nvPr>
            <p:ph idx="1"/>
          </p:nvPr>
        </p:nvSpPr>
        <p:spPr/>
        <p:txBody>
          <a:bodyPr/>
          <a:lstStyle/>
          <a:p>
            <a:r>
              <a:rPr lang="en-US" dirty="0" smtClean="0"/>
              <a:t>Rights and responsibilities notice.</a:t>
            </a:r>
          </a:p>
          <a:p>
            <a:pPr lvl="1"/>
            <a:r>
              <a:rPr lang="en-US" dirty="0" smtClean="0"/>
              <a:t>Provides a variety of information about FMLA, including whether the employee will require a medical certification, payment of health care premiums, using paid leave, and more.</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27</a:t>
            </a:fld>
            <a:endParaRPr lang="en-US" dirty="0"/>
          </a:p>
        </p:txBody>
      </p:sp>
      <p:pic>
        <p:nvPicPr>
          <p:cNvPr id="5122" name="Picture 2" descr="C:\Users\mlitvack\AppData\Local\Microsoft\Windows\Temporary Internet Files\Content.IE5\ZQ8TD3MA\869px-Documents_icon.svg[1].png"/>
          <p:cNvPicPr>
            <a:picLocks noChangeAspect="1" noChangeArrowheads="1"/>
          </p:cNvPicPr>
          <p:nvPr/>
        </p:nvPicPr>
        <p:blipFill>
          <a:blip r:embed="rId2" cstate="print"/>
          <a:srcRect/>
          <a:stretch>
            <a:fillRect/>
          </a:stretch>
        </p:blipFill>
        <p:spPr bwMode="auto">
          <a:xfrm rot="21342786">
            <a:off x="5343283" y="4262620"/>
            <a:ext cx="2004641" cy="2362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Notice Requirements</a:t>
            </a:r>
            <a:endParaRPr lang="en-US" dirty="0"/>
          </a:p>
        </p:txBody>
      </p:sp>
      <p:sp>
        <p:nvSpPr>
          <p:cNvPr id="3" name="Content Placeholder 2"/>
          <p:cNvSpPr>
            <a:spLocks noGrp="1"/>
          </p:cNvSpPr>
          <p:nvPr>
            <p:ph idx="1"/>
          </p:nvPr>
        </p:nvSpPr>
        <p:spPr/>
        <p:txBody>
          <a:bodyPr>
            <a:normAutofit lnSpcReduction="10000"/>
          </a:bodyPr>
          <a:lstStyle/>
          <a:p>
            <a:r>
              <a:rPr lang="en-US" dirty="0" smtClean="0"/>
              <a:t>Designation Notice –</a:t>
            </a:r>
          </a:p>
          <a:p>
            <a:pPr lvl="1"/>
            <a:r>
              <a:rPr lang="en-US" dirty="0" smtClean="0"/>
              <a:t>Either designates time off as FMLA or notifies the employee that time off is not designated as FMLA.</a:t>
            </a:r>
          </a:p>
          <a:p>
            <a:pPr lvl="1"/>
            <a:r>
              <a:rPr lang="en-US" dirty="0" smtClean="0"/>
              <a:t>Must indicate how much leave will be counted against 12-week entitlement, if the amount of leave is known.  If unknown, the employee can request a written start of how much leave has been counted against his entitlement, no more than every 30 days.</a:t>
            </a:r>
          </a:p>
          <a:p>
            <a:pPr lvl="2"/>
            <a:r>
              <a:rPr lang="en-US" dirty="0" smtClean="0"/>
              <a:t>Notice can be a written notarization on a paystub.</a:t>
            </a:r>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 Guidance</a:t>
            </a:r>
            <a:endParaRPr lang="en-US" dirty="0"/>
          </a:p>
        </p:txBody>
      </p:sp>
      <p:sp>
        <p:nvSpPr>
          <p:cNvPr id="3" name="Content Placeholder 2"/>
          <p:cNvSpPr>
            <a:spLocks noGrp="1"/>
          </p:cNvSpPr>
          <p:nvPr>
            <p:ph idx="1"/>
          </p:nvPr>
        </p:nvSpPr>
        <p:spPr>
          <a:xfrm>
            <a:off x="457200" y="1775191"/>
            <a:ext cx="8382000" cy="4625609"/>
          </a:xfrm>
        </p:spPr>
        <p:txBody>
          <a:bodyPr>
            <a:normAutofit fontScale="92500" lnSpcReduction="20000"/>
          </a:bodyPr>
          <a:lstStyle/>
          <a:p>
            <a:r>
              <a:rPr lang="en-US" dirty="0" smtClean="0"/>
              <a:t>DOL recently issued a new general FMLA Notice Poster that can be used interchangeably with its current FMLA posting.</a:t>
            </a:r>
          </a:p>
          <a:p>
            <a:pPr lvl="1"/>
            <a:r>
              <a:rPr lang="en-US" dirty="0" smtClean="0"/>
              <a:t>Poster does not contain much new information, but is intended to be more reader friendly.</a:t>
            </a:r>
          </a:p>
          <a:p>
            <a:pPr lvl="1"/>
            <a:endParaRPr lang="en-US" dirty="0" smtClean="0"/>
          </a:p>
          <a:p>
            <a:r>
              <a:rPr lang="en-US" dirty="0" smtClean="0"/>
              <a:t>DOL also issued a new guide to help employers navigate and administer the FMLA - the </a:t>
            </a:r>
            <a:r>
              <a:rPr lang="en-US" i="1" dirty="0" smtClean="0"/>
              <a:t>Employer’s Guide to the Family and Medical Leave Act, </a:t>
            </a:r>
            <a:r>
              <a:rPr lang="en-US" dirty="0" smtClean="0"/>
              <a:t>which can be accessed at </a:t>
            </a:r>
            <a:r>
              <a:rPr lang="en-US" i="1" dirty="0" smtClean="0">
                <a:hlinkClick r:id="rId2"/>
              </a:rPr>
              <a:t>https://www.dol.gov/whd/fmla/employerguide.pdf</a:t>
            </a:r>
            <a:r>
              <a:rPr lang="en-US" i="1" dirty="0" smtClean="0"/>
              <a:t> </a:t>
            </a:r>
          </a:p>
          <a:p>
            <a:pPr>
              <a:buNone/>
            </a:pPr>
            <a:endParaRPr lang="en-US" i="1" dirty="0" smtClean="0"/>
          </a:p>
          <a:p>
            <a:pPr>
              <a:buNone/>
            </a:pP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t>Employee Leave</a:t>
            </a:r>
            <a:endParaRPr lang="en-US" sz="3600" dirty="0"/>
          </a:p>
        </p:txBody>
      </p:sp>
      <p:sp>
        <p:nvSpPr>
          <p:cNvPr id="8" name="Picture Placeholder 7"/>
          <p:cNvSpPr>
            <a:spLocks noGrp="1"/>
          </p:cNvSpPr>
          <p:nvPr>
            <p:ph type="pic" idx="1"/>
          </p:nvPr>
        </p:nvSpPr>
        <p:spPr>
          <a:xfrm>
            <a:off x="2903805" y="1484808"/>
            <a:ext cx="5782995" cy="4992192"/>
          </a:xfrm>
        </p:spPr>
      </p:sp>
      <p:sp>
        <p:nvSpPr>
          <p:cNvPr id="9" name="Text Placeholder 8"/>
          <p:cNvSpPr>
            <a:spLocks noGrp="1"/>
          </p:cNvSpPr>
          <p:nvPr>
            <p:ph type="body" sz="half" idx="2"/>
          </p:nvPr>
        </p:nvSpPr>
        <p:spPr>
          <a:xfrm>
            <a:off x="164592" y="3726140"/>
            <a:ext cx="2350008" cy="2574076"/>
          </a:xfrm>
        </p:spPr>
        <p:txBody>
          <a:bodyPr/>
          <a:lstStyle/>
          <a:p>
            <a:endParaRPr lang="en-US" dirty="0" smtClean="0"/>
          </a:p>
          <a:p>
            <a:endParaRPr lang="en-US" dirty="0" smtClean="0"/>
          </a:p>
          <a:p>
            <a:r>
              <a:rPr lang="en-US" dirty="0" smtClean="0"/>
              <a:t>What management </a:t>
            </a:r>
            <a:r>
              <a:rPr lang="en-US" dirty="0" smtClean="0"/>
              <a:t>needs to know about </a:t>
            </a:r>
            <a:r>
              <a:rPr lang="en-US" dirty="0" smtClean="0"/>
              <a:t>developments </a:t>
            </a:r>
            <a:r>
              <a:rPr lang="en-US" dirty="0" smtClean="0"/>
              <a:t>under </a:t>
            </a:r>
            <a:r>
              <a:rPr lang="en-US" dirty="0" smtClean="0"/>
              <a:t>the </a:t>
            </a:r>
            <a:r>
              <a:rPr lang="en-US" dirty="0" smtClean="0"/>
              <a:t>FMLA.</a:t>
            </a:r>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6" name="Slide Number Placeholder 5"/>
          <p:cNvSpPr>
            <a:spLocks noGrp="1"/>
          </p:cNvSpPr>
          <p:nvPr>
            <p:ph type="sldNum" sz="quarter" idx="12"/>
          </p:nvPr>
        </p:nvSpPr>
        <p:spPr/>
        <p:txBody>
          <a:bodyPr/>
          <a:lstStyle/>
          <a:p>
            <a:fld id="{FA9C95EF-033C-4528-BDA5-A38139B9E06E}" type="slidenum">
              <a:rPr lang="en-US" smtClean="0"/>
              <a:pPr/>
              <a:t>3</a:t>
            </a:fld>
            <a:endParaRPr lang="en-US" dirty="0"/>
          </a:p>
        </p:txBody>
      </p:sp>
      <p:pic>
        <p:nvPicPr>
          <p:cNvPr id="2056" name="Picture 8" descr="C:\Users\kahearn\AppData\Local\Microsoft\Windows\Temporary Internet Files\Content.IE5\3K1J4YFY\perlav[1].jpg"/>
          <p:cNvPicPr>
            <a:picLocks noChangeAspect="1" noChangeArrowheads="1"/>
          </p:cNvPicPr>
          <p:nvPr/>
        </p:nvPicPr>
        <p:blipFill>
          <a:blip r:embed="rId2" cstate="print"/>
          <a:srcRect/>
          <a:stretch>
            <a:fillRect/>
          </a:stretch>
        </p:blipFill>
        <p:spPr bwMode="auto">
          <a:xfrm>
            <a:off x="3886200" y="2667000"/>
            <a:ext cx="4406900" cy="311961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Notice Rules For School Employees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29 CFR §825.604 provides that the determination of how an employee is to be restored to an equivalent position upon return from FMLA leave will be made on the basis of “established school board policies and practices…and collective bargaining agreements.”</a:t>
            </a:r>
          </a:p>
          <a:p>
            <a:r>
              <a:rPr lang="en-US" dirty="0" smtClean="0"/>
              <a:t>The “established policies” and collective bargaining agreements used as a basis for restoration must be in writing, </a:t>
            </a:r>
            <a:r>
              <a:rPr lang="en-US" i="1" dirty="0" smtClean="0"/>
              <a:t>must be made known to the employee prior to the taking of FMLA leave, </a:t>
            </a:r>
            <a:r>
              <a:rPr lang="en-US" dirty="0" smtClean="0"/>
              <a:t>and must clearly explain the employee’s restoration rights upon return from leave.</a:t>
            </a:r>
          </a:p>
          <a:p>
            <a:r>
              <a:rPr lang="en-US" dirty="0" smtClean="0"/>
              <a:t>Those policies/agreements must provide substantially the same protections as provided in the Act for reinstated employees.</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i="1" dirty="0" smtClean="0"/>
              <a:t>De Oliveira v. Cairo-Durham Cent. School </a:t>
            </a:r>
            <a:br>
              <a:rPr lang="en-US" sz="2800" i="1" dirty="0" smtClean="0"/>
            </a:br>
            <a:r>
              <a:rPr lang="en-US" sz="2800" i="1" dirty="0" smtClean="0"/>
              <a:t>Dist.</a:t>
            </a:r>
            <a:r>
              <a:rPr lang="en-US" sz="2800" dirty="0" smtClean="0"/>
              <a:t>, 2016 WL 703968 (2d Cir. 2016</a:t>
            </a:r>
            <a:r>
              <a:rPr lang="en-US" sz="2400" dirty="0" smtClean="0"/>
              <a:t>)</a:t>
            </a:r>
            <a:endParaRPr lang="en-US" sz="2400" i="1" dirty="0"/>
          </a:p>
        </p:txBody>
      </p:sp>
      <p:sp>
        <p:nvSpPr>
          <p:cNvPr id="3" name="Content Placeholder 2"/>
          <p:cNvSpPr>
            <a:spLocks noGrp="1"/>
          </p:cNvSpPr>
          <p:nvPr>
            <p:ph idx="1"/>
          </p:nvPr>
        </p:nvSpPr>
        <p:spPr/>
        <p:txBody>
          <a:bodyPr>
            <a:normAutofit fontScale="92500" lnSpcReduction="20000"/>
          </a:bodyPr>
          <a:lstStyle/>
          <a:p>
            <a:r>
              <a:rPr lang="en-US" sz="2400" dirty="0" smtClean="0"/>
              <a:t>In </a:t>
            </a:r>
            <a:r>
              <a:rPr lang="en-US" sz="2400" i="1" dirty="0" smtClean="0"/>
              <a:t>De Oliveira</a:t>
            </a:r>
            <a:r>
              <a:rPr lang="en-US" sz="2400" dirty="0" smtClean="0"/>
              <a:t>, the district excessed plaintiff as the  fourth-least-senior elementary teacher. She sued, claiming, </a:t>
            </a:r>
            <a:r>
              <a:rPr lang="en-US" sz="2400" i="1" dirty="0" smtClean="0"/>
              <a:t>inter alia, </a:t>
            </a:r>
            <a:r>
              <a:rPr lang="en-US" sz="2400" dirty="0" smtClean="0"/>
              <a:t>that the district interfered with her FMLA rights because it did not inform her prior to her FMLA leave that she would not continue to accrue service credit/seniority during the unpaid portion of her FMLA leave.</a:t>
            </a:r>
          </a:p>
          <a:p>
            <a:r>
              <a:rPr lang="en-US" sz="2400" dirty="0" smtClean="0"/>
              <a:t>The  2d Circuit Court of Appeals agreed:  the district’s policy, which would restore plaintiff to an equivalent position after FMLA leave, but would not allow her to accrue service credit during unpaid leave, was used by the district as a “basis for restoration”, and thus the district should have given plaintiff notice of this policy before she took FMLA leave. </a:t>
            </a:r>
          </a:p>
          <a:p>
            <a:r>
              <a:rPr lang="en-US" sz="2400" dirty="0" smtClean="0"/>
              <a:t>Failure to do so violated 29 CFR §825.604; lawsuit allowed to proceed to determine whether this failure amounted to interference with plaintiff’s FMLA rights.</a:t>
            </a:r>
          </a:p>
        </p:txBody>
      </p:sp>
      <p:sp>
        <p:nvSpPr>
          <p:cNvPr id="6" name="Footer Placeholder 5"/>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normAutofit/>
          </a:bodyPr>
          <a:lstStyle/>
          <a:p>
            <a:pPr>
              <a:defRPr/>
            </a:pPr>
            <a:fld id="{4D139676-605E-4DF6-8356-75CBCD0A744F}" type="slidenum">
              <a:rPr lang="en-US" smtClean="0"/>
              <a:pPr>
                <a:defRPr/>
              </a:pPr>
              <a:t>31</a:t>
            </a:fld>
            <a:endParaRPr lang="en-US" dirty="0"/>
          </a:p>
        </p:txBody>
      </p:sp>
      <p:pic>
        <p:nvPicPr>
          <p:cNvPr id="2050" name="Picture 2" descr="C:\Users\smoran.GUERCIO\Desktop\images.jpg"/>
          <p:cNvPicPr>
            <a:picLocks noChangeAspect="1" noChangeArrowheads="1"/>
          </p:cNvPicPr>
          <p:nvPr/>
        </p:nvPicPr>
        <p:blipFill>
          <a:blip r:embed="rId3" cstate="print"/>
          <a:srcRect/>
          <a:stretch>
            <a:fillRect/>
          </a:stretch>
        </p:blipFill>
        <p:spPr bwMode="auto">
          <a:xfrm>
            <a:off x="7315200" y="228600"/>
            <a:ext cx="1447800" cy="10858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 From </a:t>
            </a:r>
            <a:r>
              <a:rPr lang="en-US" sz="4800" i="1" dirty="0" smtClean="0"/>
              <a:t>De Oliveira</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2d Circuit has interpreted the notice requirements of §825.604 broadly, to include any policy, etc., that serves “as the basis for restoration” - even if that policy does not diminish the employee’s </a:t>
            </a:r>
            <a:r>
              <a:rPr lang="en-US" i="1" dirty="0" smtClean="0"/>
              <a:t>restoration </a:t>
            </a:r>
            <a:r>
              <a:rPr lang="en-US" dirty="0" smtClean="0"/>
              <a:t>rights upon return.</a:t>
            </a:r>
          </a:p>
          <a:p>
            <a:r>
              <a:rPr lang="en-US" dirty="0" smtClean="0"/>
              <a:t>School districts want to </a:t>
            </a:r>
            <a:r>
              <a:rPr lang="en-US" dirty="0" smtClean="0"/>
              <a:t>err on the side of over-inclusiveness, and give the employee notice of any policy, CBA, etc., that may arguably act “as a basis for restoration”.</a:t>
            </a:r>
          </a:p>
          <a:p>
            <a:r>
              <a:rPr lang="en-US" dirty="0" smtClean="0"/>
              <a:t>Give the notice in writing!  Oral notice doesn’t count!</a:t>
            </a:r>
          </a:p>
          <a:p>
            <a:r>
              <a:rPr lang="en-US" dirty="0" smtClean="0"/>
              <a:t>Give the notice on time - before the employee leaves on FMLA - so he/she can make an informed decision as to whether to take FMLA under all attendant circumstances. </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32</a:t>
            </a:fld>
            <a:endParaRPr lang="en-US" dirty="0"/>
          </a:p>
        </p:txBody>
      </p:sp>
      <p:pic>
        <p:nvPicPr>
          <p:cNvPr id="12290" name="Picture 2" descr="C:\Users\kahearn\AppData\Local\Microsoft\Windows\Temporary Internet Files\Content.IE5\EQJAPJ9G\HandNoticeVintage-GraphicsFairy[1].jpg"/>
          <p:cNvPicPr>
            <a:picLocks noChangeAspect="1" noChangeArrowheads="1"/>
          </p:cNvPicPr>
          <p:nvPr/>
        </p:nvPicPr>
        <p:blipFill>
          <a:blip r:embed="rId2" cstate="print"/>
          <a:srcRect/>
          <a:stretch>
            <a:fillRect/>
          </a:stretch>
        </p:blipFill>
        <p:spPr bwMode="auto">
          <a:xfrm>
            <a:off x="4952656" y="5486400"/>
            <a:ext cx="1981544" cy="1219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Employee Abuse of FMLA Leave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i="1" dirty="0" smtClean="0"/>
              <a:t>Alexander v. The Bd. of Educ. of City of NY</a:t>
            </a:r>
            <a:r>
              <a:rPr lang="en-US" dirty="0" smtClean="0"/>
              <a:t>, 2016 WL 2610009 (2d Cir. May 6, 2016), plaintiff sued the employer district alleging retaliation for exercising her rights under FMLA.</a:t>
            </a:r>
          </a:p>
          <a:p>
            <a:r>
              <a:rPr lang="en-US" dirty="0" smtClean="0"/>
              <a:t>The Second Circuit dismissed the complaint, finding that she abused her sick leave when she requested every Monday and Wednesday off to bring her daughter to physical therapy, and instead attended college classes on those days.</a:t>
            </a:r>
          </a:p>
          <a:p>
            <a:r>
              <a:rPr lang="en-US" dirty="0" smtClean="0"/>
              <a:t>Court:  “[g]iven the misuse of her leave, there was a non-retaliatory basis for terminating [plaintiff’s] employment.”</a:t>
            </a:r>
          </a:p>
          <a:p>
            <a:pPr>
              <a:buNone/>
            </a:pPr>
            <a:endParaRPr lang="en-US" dirty="0"/>
          </a:p>
        </p:txBody>
      </p:sp>
      <p:sp>
        <p:nvSpPr>
          <p:cNvPr id="7" name="Footer Placeholder 6"/>
          <p:cNvSpPr>
            <a:spLocks noGrp="1"/>
          </p:cNvSpPr>
          <p:nvPr>
            <p:ph type="ftr" sz="quarter" idx="11"/>
          </p:nvPr>
        </p:nvSpPr>
        <p:spPr/>
        <p:txBody>
          <a:bodyPr/>
          <a:lstStyle/>
          <a:p>
            <a:r>
              <a:rPr lang="en-US" dirty="0" smtClean="0"/>
              <a:t>Guercio &amp; Guercio, LLP</a:t>
            </a:r>
            <a:endParaRPr lang="en-US" dirty="0"/>
          </a:p>
        </p:txBody>
      </p:sp>
      <p:sp>
        <p:nvSpPr>
          <p:cNvPr id="6" name="Slide Number Placeholder 5"/>
          <p:cNvSpPr>
            <a:spLocks noGrp="1"/>
          </p:cNvSpPr>
          <p:nvPr>
            <p:ph type="sldNum" sz="quarter" idx="12"/>
          </p:nvPr>
        </p:nvSpPr>
        <p:spPr/>
        <p:txBody>
          <a:bodyPr/>
          <a:lstStyle/>
          <a:p>
            <a:fld id="{FA9C95EF-033C-4528-BDA5-A38139B9E06E}"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Abuse of FMLA</a:t>
            </a:r>
            <a:endParaRPr lang="en-US" dirty="0"/>
          </a:p>
        </p:txBody>
      </p:sp>
      <p:sp>
        <p:nvSpPr>
          <p:cNvPr id="3" name="Content Placeholder 2"/>
          <p:cNvSpPr>
            <a:spLocks noGrp="1"/>
          </p:cNvSpPr>
          <p:nvPr>
            <p:ph idx="1"/>
          </p:nvPr>
        </p:nvSpPr>
        <p:spPr/>
        <p:txBody>
          <a:bodyPr/>
          <a:lstStyle/>
          <a:p>
            <a:r>
              <a:rPr lang="en-US" i="1" dirty="0" smtClean="0"/>
              <a:t>Jones v. Gulf Coast Health Care of Delaware</a:t>
            </a:r>
            <a:r>
              <a:rPr lang="en-US" dirty="0" smtClean="0"/>
              <a:t>, (M.D. Fla. 2016) – Employee’s motion for summary judgment granted in retaliation case where employee posted pictures of himself on FB visiting Busch Gardens on </a:t>
            </a:r>
            <a:r>
              <a:rPr lang="en-US" dirty="0" smtClean="0"/>
              <a:t>vacation and </a:t>
            </a:r>
            <a:r>
              <a:rPr lang="en-US" dirty="0" smtClean="0"/>
              <a:t>in St. Martin while on FMLA.</a:t>
            </a:r>
            <a:endParaRPr lang="en-US" i="1" u="sng"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34</a:t>
            </a:fld>
            <a:endParaRPr lang="en-US" dirty="0"/>
          </a:p>
        </p:txBody>
      </p:sp>
      <p:pic>
        <p:nvPicPr>
          <p:cNvPr id="6146" name="Picture 2" descr="C:\Users\mlitvack\AppData\Local\Microsoft\Windows\Temporary Internet Files\Content.IE5\3LEP6XV7\social-media[1].jpg"/>
          <p:cNvPicPr>
            <a:picLocks noChangeAspect="1" noChangeArrowheads="1"/>
          </p:cNvPicPr>
          <p:nvPr/>
        </p:nvPicPr>
        <p:blipFill>
          <a:blip r:embed="rId2" cstate="print"/>
          <a:srcRect/>
          <a:stretch>
            <a:fillRect/>
          </a:stretch>
        </p:blipFill>
        <p:spPr bwMode="auto">
          <a:xfrm>
            <a:off x="6096000" y="4495800"/>
            <a:ext cx="2017776" cy="196900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p:spPr>
        <p:txBody>
          <a:bodyPr>
            <a:noAutofit/>
          </a:bodyPr>
          <a:lstStyle/>
          <a:p>
            <a:r>
              <a:rPr lang="en-US" sz="3200" dirty="0" smtClean="0"/>
              <a:t>FMLA and Employee Discipline </a:t>
            </a:r>
            <a:r>
              <a:rPr lang="en-US" sz="3200" i="1" dirty="0" smtClean="0"/>
              <a:t/>
            </a:r>
            <a:br>
              <a:rPr lang="en-US" sz="3200" i="1" dirty="0" smtClean="0"/>
            </a:br>
            <a:r>
              <a:rPr lang="en-US" sz="3200" i="1" dirty="0" smtClean="0"/>
              <a:t>Stagliano v. Herkimer Cent. School Dist., </a:t>
            </a:r>
            <a:r>
              <a:rPr lang="en-US" sz="3200" dirty="0" smtClean="0"/>
              <a:t>15-cv-1311 (Dec 16, 2015)</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i="1" dirty="0" smtClean="0"/>
              <a:t>Stagliano, </a:t>
            </a:r>
            <a:r>
              <a:rPr lang="en-US" dirty="0" smtClean="0"/>
              <a:t>a teacher requested maternity leave three months before she was to give birth to triplets.  She was on FMLA leave for 66 days following their birth.</a:t>
            </a:r>
          </a:p>
          <a:p>
            <a:r>
              <a:rPr lang="en-US" dirty="0" smtClean="0"/>
              <a:t>The following school year (2013-14), the teacher took 17 days off from work to care for her children, who were diagnosed with a respiratory virus.</a:t>
            </a:r>
          </a:p>
          <a:p>
            <a:r>
              <a:rPr lang="en-US" dirty="0" smtClean="0"/>
              <a:t>During the 2014-15 school year, the teacher took 13 days off from work to care for her children, who had been diagnosed with chronic ear infections.</a:t>
            </a:r>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Stagliano v. Herkimer Cent. School Dist., </a:t>
            </a:r>
            <a:r>
              <a:rPr lang="en-US" dirty="0" smtClean="0"/>
              <a:t>15-cv-1311 (Dec 16, 2015)</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June 2015, the school district filed disciplinary charges for excessive absences during the prior three years.</a:t>
            </a:r>
          </a:p>
          <a:p>
            <a:r>
              <a:rPr lang="en-US" dirty="0" smtClean="0"/>
              <a:t>The teacher brought suit against the district, claiming retaliation and interference with her rights under the FMLA.</a:t>
            </a:r>
          </a:p>
          <a:p>
            <a:r>
              <a:rPr lang="en-US" dirty="0" smtClean="0"/>
              <a:t>She also sought and was granted a preliminary injunction to enjoin the impending §3020-a hearing until her FMLA lawsuit was concluded.</a:t>
            </a:r>
          </a:p>
          <a:p>
            <a:r>
              <a:rPr lang="en-US" dirty="0" smtClean="0"/>
              <a:t>In determining whether to grant the motion, the court considered 1) whether the §3020-a proceeding would cause irreparable harm and 2) the teacher’s likelihood of success on the merits.</a:t>
            </a:r>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Stagliano v. Herkimer Cent. School Dist., </a:t>
            </a:r>
            <a:r>
              <a:rPr lang="en-US" dirty="0" smtClean="0"/>
              <a:t>15-cv-1311 (Dec 16, 2015)</a:t>
            </a:r>
            <a:endParaRPr lang="en-US" dirty="0"/>
          </a:p>
        </p:txBody>
      </p:sp>
      <p:sp>
        <p:nvSpPr>
          <p:cNvPr id="3" name="Content Placeholder 2"/>
          <p:cNvSpPr>
            <a:spLocks noGrp="1"/>
          </p:cNvSpPr>
          <p:nvPr>
            <p:ph idx="1"/>
          </p:nvPr>
        </p:nvSpPr>
        <p:spPr>
          <a:xfrm>
            <a:off x="152400" y="1775191"/>
            <a:ext cx="8686800" cy="4625609"/>
          </a:xfrm>
        </p:spPr>
        <p:txBody>
          <a:bodyPr>
            <a:normAutofit fontScale="92500" lnSpcReduction="10000"/>
          </a:bodyPr>
          <a:lstStyle/>
          <a:p>
            <a:r>
              <a:rPr lang="en-US" dirty="0" smtClean="0"/>
              <a:t>In granting the injunction, the Court found irreparable harm:  “The frequency with which teachers will need to take family leave in the coming weeks and months is sufficient to show that there is a non-speculative possibility of irreparable harm.”</a:t>
            </a:r>
          </a:p>
          <a:p>
            <a:r>
              <a:rPr lang="en-US" dirty="0" smtClean="0"/>
              <a:t>Balance of hardships found to tip in the employee’s favor.  Employee’s need to financially provide for three children outweighs employer’s inability to discipline employee.</a:t>
            </a:r>
            <a:br>
              <a:rPr lang="en-US" dirty="0" smtClean="0"/>
            </a:br>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37</a:t>
            </a:fld>
            <a:endParaRPr lang="en-US" dirty="0"/>
          </a:p>
        </p:txBody>
      </p:sp>
      <p:pic>
        <p:nvPicPr>
          <p:cNvPr id="13315" name="Picture 3" descr="C:\Users\kahearn\AppData\Local\Microsoft\Windows\Temporary Internet Files\Content.IE5\7NWA7GTC\blgal933[1].jpg"/>
          <p:cNvPicPr>
            <a:picLocks noChangeAspect="1" noChangeArrowheads="1"/>
          </p:cNvPicPr>
          <p:nvPr/>
        </p:nvPicPr>
        <p:blipFill>
          <a:blip r:embed="rId2" cstate="print"/>
          <a:srcRect/>
          <a:stretch>
            <a:fillRect/>
          </a:stretch>
        </p:blipFill>
        <p:spPr bwMode="auto">
          <a:xfrm>
            <a:off x="5486400" y="5257800"/>
            <a:ext cx="1905000" cy="14287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Stagliano v. Herkimer Cent. School Dist., </a:t>
            </a:r>
            <a:r>
              <a:rPr lang="en-US" dirty="0" smtClean="0"/>
              <a:t>15-cv-1311 (Dec 16,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Court also found plaintiff was likely to succeed on the merits:</a:t>
            </a:r>
          </a:p>
          <a:p>
            <a:pPr lvl="1"/>
            <a:r>
              <a:rPr lang="en-US" dirty="0" smtClean="0"/>
              <a:t>No dispute that the FMLA would apply to 90 of Stagliano’s  absences if plaintiff followed all of the notice procedures of FMLA.  </a:t>
            </a:r>
          </a:p>
          <a:p>
            <a:pPr lvl="1"/>
            <a:r>
              <a:rPr lang="en-US" dirty="0" smtClean="0"/>
              <a:t>No dispute as to whether the district was provided the appropriate amount of notice regarding the initial maternity leave.</a:t>
            </a:r>
          </a:p>
          <a:p>
            <a:pPr lvl="1"/>
            <a:r>
              <a:rPr lang="en-US" dirty="0" smtClean="0"/>
              <a:t>Whether the remainder of the days fell into the category of FMLA was not significant because the collective bargaining agreement provided </a:t>
            </a:r>
            <a:r>
              <a:rPr lang="en-US" i="1" dirty="0" smtClean="0"/>
              <a:t>Stagliano</a:t>
            </a:r>
            <a:r>
              <a:rPr lang="en-US" dirty="0" smtClean="0"/>
              <a:t> with more sick/personal days than she had taken in any of the school years.</a:t>
            </a:r>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Laws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Five states have passed laws providing for </a:t>
            </a:r>
            <a:r>
              <a:rPr lang="en-US" u="sng" dirty="0" smtClean="0"/>
              <a:t>paid</a:t>
            </a:r>
            <a:r>
              <a:rPr lang="en-US" dirty="0" smtClean="0"/>
              <a:t> family leave benefits – California, Rhode Island, Washington, New Jersey, New York and District of Columbia.</a:t>
            </a:r>
          </a:p>
          <a:p>
            <a:pPr lvl="1"/>
            <a:r>
              <a:rPr lang="en-US" dirty="0" smtClean="0"/>
              <a:t>Fill a gap, as FMLA is </a:t>
            </a:r>
            <a:r>
              <a:rPr lang="en-US" u="sng" dirty="0" smtClean="0"/>
              <a:t>unpaid.</a:t>
            </a:r>
          </a:p>
          <a:p>
            <a:pPr lvl="1"/>
            <a:r>
              <a:rPr lang="en-US" dirty="0" smtClean="0"/>
              <a:t>In all except D.C., payments came from a State insurance fund – not directly from employers.</a:t>
            </a:r>
          </a:p>
          <a:p>
            <a:r>
              <a:rPr lang="en-US" dirty="0" smtClean="0"/>
              <a:t>States where legislation has either been introduced or is being actively pursued:  Oklahoma, Delaware, Hawaii, Indiana, Michigan, Virginia, Massachusetts, Nebraska, Missouri, Vermont, Illinois, Minnesota, Tennessee, Kentucky, Florida, Connecticut, Wisconsin, New Hampshire.</a:t>
            </a:r>
          </a:p>
          <a:p>
            <a:pPr lvl="1"/>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The Challenge of </a:t>
            </a:r>
            <a:r>
              <a:rPr lang="en-US" dirty="0" smtClean="0"/>
              <a:t>FMLA Compliance</a:t>
            </a:r>
            <a:endParaRPr lang="en-US" dirty="0"/>
          </a:p>
        </p:txBody>
      </p:sp>
      <p:sp>
        <p:nvSpPr>
          <p:cNvPr id="8" name="Content Placeholder 7"/>
          <p:cNvSpPr>
            <a:spLocks noGrp="1"/>
          </p:cNvSpPr>
          <p:nvPr>
            <p:ph idx="1"/>
          </p:nvPr>
        </p:nvSpPr>
        <p:spPr/>
        <p:txBody>
          <a:bodyPr/>
          <a:lstStyle/>
          <a:p>
            <a:r>
              <a:rPr lang="en-US" dirty="0" smtClean="0"/>
              <a:t>Ongoing challenge for HR/Labor Professionals</a:t>
            </a:r>
          </a:p>
          <a:p>
            <a:pPr lvl="1"/>
            <a:r>
              <a:rPr lang="en-US" dirty="0" smtClean="0"/>
              <a:t>Rules are complex.</a:t>
            </a:r>
          </a:p>
          <a:p>
            <a:pPr lvl="1"/>
            <a:r>
              <a:rPr lang="en-US" dirty="0" smtClean="0"/>
              <a:t>Employers are vulnerable to FMLA abuse, misunderstanding of </a:t>
            </a:r>
            <a:r>
              <a:rPr lang="en-US" dirty="0" smtClean="0"/>
              <a:t>rules and communication obstacles.</a:t>
            </a:r>
            <a:endParaRPr lang="en-US" dirty="0" smtClean="0"/>
          </a:p>
          <a:p>
            <a:pPr marL="0" lvl="1">
              <a:buClr>
                <a:schemeClr val="accent1"/>
              </a:buClr>
              <a:buSzPct val="140000"/>
              <a:buFont typeface="Wingdings" pitchFamily="2" charset="2"/>
              <a:buChar char="§"/>
            </a:pPr>
            <a:r>
              <a:rPr lang="en-US" dirty="0" smtClean="0"/>
              <a:t>  Employer </a:t>
            </a:r>
            <a:r>
              <a:rPr lang="en-US" dirty="0" err="1" smtClean="0"/>
              <a:t>mis</a:t>
            </a:r>
            <a:r>
              <a:rPr lang="en-US" dirty="0" smtClean="0"/>
              <a:t>-steps can be expensive.</a:t>
            </a:r>
          </a:p>
          <a:p>
            <a:pPr lvl="1">
              <a:buNone/>
            </a:pPr>
            <a:endParaRPr lang="en-US" dirty="0" smtClean="0"/>
          </a:p>
        </p:txBody>
      </p:sp>
      <p:sp>
        <p:nvSpPr>
          <p:cNvPr id="5" name="Footer Placeholder 4"/>
          <p:cNvSpPr>
            <a:spLocks noGrp="1"/>
          </p:cNvSpPr>
          <p:nvPr>
            <p:ph type="ftr" sz="quarter" idx="11"/>
          </p:nvPr>
        </p:nvSpPr>
        <p:spPr/>
        <p:txBody>
          <a:bodyPr/>
          <a:lstStyle/>
          <a:p>
            <a:r>
              <a:rPr lang="en-US" smtClean="0"/>
              <a:t>Guercio &amp; Guercio, LLP</a:t>
            </a:r>
            <a:endParaRPr lang="en-US" dirty="0"/>
          </a:p>
        </p:txBody>
      </p:sp>
      <p:sp>
        <p:nvSpPr>
          <p:cNvPr id="6" name="Slide Number Placeholder 5"/>
          <p:cNvSpPr>
            <a:spLocks noGrp="1"/>
          </p:cNvSpPr>
          <p:nvPr>
            <p:ph type="sldNum" sz="quarter" idx="12"/>
          </p:nvPr>
        </p:nvSpPr>
        <p:spPr/>
        <p:txBody>
          <a:bodyPr/>
          <a:lstStyle/>
          <a:p>
            <a:fld id="{FA9C95EF-033C-4528-BDA5-A38139B9E06E}"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Example:  New </a:t>
            </a:r>
            <a:r>
              <a:rPr lang="en-US" sz="4000" dirty="0" smtClean="0"/>
              <a:t>York’s Paid Family Leave Benefits Law</a:t>
            </a:r>
            <a:endParaRPr lang="en-US" sz="4000" dirty="0"/>
          </a:p>
        </p:txBody>
      </p:sp>
      <p:sp>
        <p:nvSpPr>
          <p:cNvPr id="3" name="Content Placeholder 2"/>
          <p:cNvSpPr>
            <a:spLocks noGrp="1"/>
          </p:cNvSpPr>
          <p:nvPr>
            <p:ph idx="1"/>
          </p:nvPr>
        </p:nvSpPr>
        <p:spPr>
          <a:xfrm>
            <a:off x="457200" y="2133600"/>
            <a:ext cx="8229600" cy="4495800"/>
          </a:xfrm>
        </p:spPr>
        <p:txBody>
          <a:bodyPr>
            <a:normAutofit/>
          </a:bodyPr>
          <a:lstStyle/>
          <a:p>
            <a:r>
              <a:rPr lang="en-US" dirty="0" smtClean="0"/>
              <a:t>Unlike FMLA, benefits are afforded only for </a:t>
            </a:r>
            <a:r>
              <a:rPr lang="en-US" i="1" dirty="0" smtClean="0"/>
              <a:t>family </a:t>
            </a:r>
            <a:r>
              <a:rPr lang="en-US" dirty="0" smtClean="0"/>
              <a:t>leave.</a:t>
            </a:r>
          </a:p>
          <a:p>
            <a:r>
              <a:rPr lang="en-US" dirty="0" smtClean="0"/>
              <a:t>Benefits will be phased-in beginning in 2018 and fully implemented by 2021.</a:t>
            </a:r>
          </a:p>
          <a:p>
            <a:r>
              <a:rPr lang="en-US" dirty="0" smtClean="0"/>
              <a:t>Participation by school districts is </a:t>
            </a:r>
            <a:r>
              <a:rPr lang="en-US" i="1" dirty="0" smtClean="0"/>
              <a:t>optional.</a:t>
            </a:r>
            <a:endParaRPr lang="en-US" dirty="0" smtClean="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40</a:t>
            </a:fld>
            <a:endParaRPr lang="en-US" dirty="0"/>
          </a:p>
        </p:txBody>
      </p:sp>
      <p:pic>
        <p:nvPicPr>
          <p:cNvPr id="3074" name="Picture 2" descr="C:\Users\mlitvack\AppData\Local\Microsoft\Windows\Temporary Internet Files\Content.IE5\ZQ8TD3MA\Law[1].jpg"/>
          <p:cNvPicPr>
            <a:picLocks noChangeAspect="1" noChangeArrowheads="1"/>
          </p:cNvPicPr>
          <p:nvPr/>
        </p:nvPicPr>
        <p:blipFill>
          <a:blip r:embed="rId2" cstate="print"/>
          <a:srcRect/>
          <a:stretch>
            <a:fillRect/>
          </a:stretch>
        </p:blipFill>
        <p:spPr bwMode="auto">
          <a:xfrm>
            <a:off x="4267200" y="4800600"/>
            <a:ext cx="1861121" cy="2057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York’s Paid Family Leave Benefits Law</a:t>
            </a:r>
            <a:endParaRPr lang="en-US" dirty="0"/>
          </a:p>
        </p:txBody>
      </p:sp>
      <p:sp>
        <p:nvSpPr>
          <p:cNvPr id="3" name="Content Placeholder 2"/>
          <p:cNvSpPr>
            <a:spLocks noGrp="1"/>
          </p:cNvSpPr>
          <p:nvPr>
            <p:ph idx="1"/>
          </p:nvPr>
        </p:nvSpPr>
        <p:spPr/>
        <p:txBody>
          <a:bodyPr>
            <a:normAutofit/>
          </a:bodyPr>
          <a:lstStyle/>
          <a:p>
            <a:r>
              <a:rPr lang="en-US" dirty="0" smtClean="0"/>
              <a:t>Benefits will be funded through payroll deductions imposed on employees – similar to State disability benefits; no cost imposed on employers (administrative costs?)</a:t>
            </a:r>
          </a:p>
          <a:p>
            <a:r>
              <a:rPr lang="en-US" dirty="0" smtClean="0"/>
              <a:t>Beginning 6/1/17, the Superintendent of Financial Services will set a maximum employee contribution based on actuarial principles and reports.</a:t>
            </a:r>
          </a:p>
          <a:p>
            <a:pPr lvl="1"/>
            <a:r>
              <a:rPr lang="en-US" dirty="0" smtClean="0"/>
              <a:t>Estimate:  weekly payroll tax of $1 per employee.</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41</a:t>
            </a:fld>
            <a:endParaRPr lang="en-US" dirty="0"/>
          </a:p>
        </p:txBody>
      </p:sp>
      <p:pic>
        <p:nvPicPr>
          <p:cNvPr id="1028" name="Picture 4" descr="C:\Users\mlitvack\AppData\Local\Microsoft\Windows\Temporary Internet Files\Content.IE5\5G158W5X\benefits[1].jpg"/>
          <p:cNvPicPr>
            <a:picLocks noChangeAspect="1" noChangeArrowheads="1"/>
          </p:cNvPicPr>
          <p:nvPr/>
        </p:nvPicPr>
        <p:blipFill>
          <a:blip r:embed="rId2" cstate="print"/>
          <a:srcRect/>
          <a:stretch>
            <a:fillRect/>
          </a:stretch>
        </p:blipFill>
        <p:spPr bwMode="auto">
          <a:xfrm>
            <a:off x="7391400" y="152401"/>
            <a:ext cx="1524000" cy="11811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York’s Paid Family  Benefits Law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Eligibility Requirements</a:t>
            </a:r>
          </a:p>
          <a:p>
            <a:pPr lvl="1"/>
            <a:r>
              <a:rPr lang="en-US" dirty="0" smtClean="0"/>
              <a:t>Must be employed by a covered employer for 26 or more consecutive weeks.</a:t>
            </a:r>
          </a:p>
          <a:p>
            <a:pPr lvl="1"/>
            <a:r>
              <a:rPr lang="en-US" dirty="0" smtClean="0"/>
              <a:t>“Covered employer” - any employer who is a covered employer for purposes of temporary disability benefits under Article 9 of the Workers’ Compensation Law (this excludes the State, municipal corporations, local government agencies, political subdivisions and public authorities [including school districts and BOCES]).</a:t>
            </a:r>
          </a:p>
          <a:p>
            <a:pPr lvl="2"/>
            <a:r>
              <a:rPr lang="en-US" dirty="0" smtClean="0"/>
              <a:t>But public employers may elect to become “covered employers” solely for the purpose of participating in family leave benefits.</a:t>
            </a:r>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York’s Paid Family Leave Benefits Law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Job protections are:</a:t>
            </a:r>
          </a:p>
          <a:p>
            <a:pPr lvl="1"/>
            <a:r>
              <a:rPr lang="en-US" dirty="0" smtClean="0"/>
              <a:t>Employee has the right to restoration to same or comparable position.</a:t>
            </a:r>
          </a:p>
          <a:p>
            <a:pPr lvl="1"/>
            <a:r>
              <a:rPr lang="en-US" dirty="0" smtClean="0"/>
              <a:t>Employer must retain existing health benefits during leave.</a:t>
            </a:r>
          </a:p>
          <a:p>
            <a:pPr lvl="1"/>
            <a:r>
              <a:rPr lang="en-US" dirty="0" smtClean="0"/>
              <a:t>Retaliatory action is prohibited.</a:t>
            </a:r>
          </a:p>
          <a:p>
            <a:pPr lvl="1"/>
            <a:r>
              <a:rPr lang="en-US" dirty="0" smtClean="0"/>
              <a:t>Law does not diminish any rights, etc., under any CBA or employment contract.</a:t>
            </a:r>
          </a:p>
          <a:p>
            <a:pPr lvl="1"/>
            <a:r>
              <a:rPr lang="en-US" dirty="0" smtClean="0"/>
              <a:t>Employer may offer the employee the option to charge all or part of the time used as family leave to unused vacation time or personal leave and receive full salary, or not charge against accruals and receive the benefit set in law.</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43</a:t>
            </a:fld>
            <a:endParaRPr lang="en-US" dirty="0"/>
          </a:p>
        </p:txBody>
      </p:sp>
      <p:pic>
        <p:nvPicPr>
          <p:cNvPr id="4098" name="Picture 2" descr="C:\Users\mlitvack\AppData\Local\Microsoft\Windows\Temporary Internet Files\Content.IE5\ZQ8TD3MA\safety-Hands[1].png"/>
          <p:cNvPicPr>
            <a:picLocks noChangeAspect="1" noChangeArrowheads="1"/>
          </p:cNvPicPr>
          <p:nvPr/>
        </p:nvPicPr>
        <p:blipFill>
          <a:blip r:embed="rId2" cstate="print"/>
          <a:srcRect/>
          <a:stretch>
            <a:fillRect/>
          </a:stretch>
        </p:blipFill>
        <p:spPr bwMode="auto">
          <a:xfrm>
            <a:off x="6096000" y="838200"/>
            <a:ext cx="2789515" cy="144008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York’s Paid Family Leave Benefits Law</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Phase-in schedule:</a:t>
            </a:r>
          </a:p>
          <a:p>
            <a:pPr lvl="1"/>
            <a:r>
              <a:rPr lang="en-US" b="1" dirty="0" smtClean="0"/>
              <a:t>For family leave occurring on or after January 1, 2018</a:t>
            </a:r>
            <a:r>
              <a:rPr lang="en-US" dirty="0" smtClean="0"/>
              <a:t>, a maximum of eight (8) weeks paid family leave will be available during any 52-week period, with payment equal to 50% of the employee’s average weekly wages (not to exceed 50% of the State’s average weekly wage) during that time.</a:t>
            </a:r>
            <a:endParaRPr lang="en-US" sz="2600" dirty="0" smtClean="0"/>
          </a:p>
          <a:p>
            <a:pPr lvl="1"/>
            <a:r>
              <a:rPr lang="en-US" b="1" dirty="0" smtClean="0"/>
              <a:t>For family leave occurring on or after January 1, 2019</a:t>
            </a:r>
            <a:r>
              <a:rPr lang="en-US" dirty="0" smtClean="0"/>
              <a:t>, a maximum of ten (10) weeks paid family leave will be available during any 52-week period, with payment equal to 55% of the employee’s average weekly wages (not to exceed 55% of the State’s average weekly wage) during that time.</a:t>
            </a:r>
            <a:endParaRPr lang="en-US" sz="2600" dirty="0" smtClean="0"/>
          </a:p>
          <a:p>
            <a:pPr lvl="1"/>
            <a:r>
              <a:rPr lang="en-US" b="1" dirty="0" smtClean="0"/>
              <a:t>For family leave occurring on or after January 1, 2020</a:t>
            </a:r>
            <a:r>
              <a:rPr lang="en-US" dirty="0" smtClean="0"/>
              <a:t>, a maximum of ten (10) weeks paid family leave will be available during any 52-week period, with payment equal to 60% of the employee’s average weekly wages (not to exceed 60% of the State’s average weekly wage) during that time.</a:t>
            </a:r>
            <a:endParaRPr lang="en-US" sz="2600" dirty="0" smtClean="0"/>
          </a:p>
          <a:p>
            <a:pPr lvl="1"/>
            <a:r>
              <a:rPr lang="en-US" b="1" dirty="0" smtClean="0"/>
              <a:t>For family leave occurring on or after January 1, 2021</a:t>
            </a:r>
            <a:r>
              <a:rPr lang="en-US" dirty="0" smtClean="0"/>
              <a:t>, a maximum of twelve (12) weeks paid family leave will be available during any 52-week period, with payment equal to 67% of the employee’s average weekly wages (not to exceed 67% of the State’s average weekly wage) during that time.</a:t>
            </a:r>
            <a:endParaRPr lang="en-US" sz="2600" dirty="0" smtClean="0"/>
          </a:p>
          <a:p>
            <a:pPr lvl="1"/>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York’s Paid Family Leave Benefits Law</a:t>
            </a:r>
            <a:endParaRPr lang="en-US" dirty="0"/>
          </a:p>
        </p:txBody>
      </p:sp>
      <p:sp>
        <p:nvSpPr>
          <p:cNvPr id="3" name="Content Placeholder 2"/>
          <p:cNvSpPr>
            <a:spLocks noGrp="1"/>
          </p:cNvSpPr>
          <p:nvPr>
            <p:ph idx="1"/>
          </p:nvPr>
        </p:nvSpPr>
        <p:spPr>
          <a:xfrm>
            <a:off x="304800" y="1752600"/>
            <a:ext cx="8077200" cy="4625609"/>
          </a:xfrm>
        </p:spPr>
        <p:txBody>
          <a:bodyPr>
            <a:normAutofit lnSpcReduction="10000"/>
          </a:bodyPr>
          <a:lstStyle/>
          <a:p>
            <a:r>
              <a:rPr lang="en-US" dirty="0" smtClean="0"/>
              <a:t>“Family leave” means leave taken by an employee from work:</a:t>
            </a:r>
          </a:p>
          <a:p>
            <a:pPr lvl="1"/>
            <a:r>
              <a:rPr lang="en-US" dirty="0" smtClean="0"/>
              <a:t>To participate in providing care for a family member made necessary by a serious health condition;</a:t>
            </a:r>
          </a:p>
          <a:p>
            <a:pPr lvl="1"/>
            <a:r>
              <a:rPr lang="en-US" dirty="0" smtClean="0"/>
              <a:t>To bond with the employee’s child during the first 12 months after the child’s birth, placement for adoption or foster care;  or</a:t>
            </a:r>
          </a:p>
          <a:p>
            <a:pPr lvl="1"/>
            <a:r>
              <a:rPr lang="en-US" dirty="0" smtClean="0"/>
              <a:t>Because of any qualifying exigency under the FMLA.</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45</a:t>
            </a:fld>
            <a:endParaRPr lang="en-US" dirty="0"/>
          </a:p>
        </p:txBody>
      </p:sp>
      <p:pic>
        <p:nvPicPr>
          <p:cNvPr id="2050" name="Picture 2" descr="C:\Users\mlitvack\AppData\Local\Microsoft\Windows\Temporary Internet Files\Content.IE5\ZQ8TD3MA\fever[1].png"/>
          <p:cNvPicPr>
            <a:picLocks noChangeAspect="1" noChangeArrowheads="1"/>
          </p:cNvPicPr>
          <p:nvPr/>
        </p:nvPicPr>
        <p:blipFill>
          <a:blip r:embed="rId2" cstate="print"/>
          <a:srcRect/>
          <a:stretch>
            <a:fillRect/>
          </a:stretch>
        </p:blipFill>
        <p:spPr bwMode="auto">
          <a:xfrm>
            <a:off x="7467600" y="2133600"/>
            <a:ext cx="1447800" cy="1533300"/>
          </a:xfrm>
          <a:prstGeom prst="rect">
            <a:avLst/>
          </a:prstGeom>
          <a:noFill/>
        </p:spPr>
      </p:pic>
      <p:pic>
        <p:nvPicPr>
          <p:cNvPr id="2051" name="Picture 3" descr="C:\Users\mlitvack\AppData\Local\Microsoft\Windows\Temporary Internet Files\Content.IE5\3LEP6XV7\baby duck[1].jpg"/>
          <p:cNvPicPr>
            <a:picLocks noChangeAspect="1" noChangeArrowheads="1"/>
          </p:cNvPicPr>
          <p:nvPr/>
        </p:nvPicPr>
        <p:blipFill>
          <a:blip r:embed="rId3" cstate="print"/>
          <a:srcRect/>
          <a:stretch>
            <a:fillRect/>
          </a:stretch>
        </p:blipFill>
        <p:spPr bwMode="auto">
          <a:xfrm>
            <a:off x="8001000" y="4419600"/>
            <a:ext cx="1143000" cy="1143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NY’s Paid Family Leave and FMLA</a:t>
            </a:r>
            <a:endParaRPr lang="en-US" dirty="0"/>
          </a:p>
        </p:txBody>
      </p:sp>
      <p:sp>
        <p:nvSpPr>
          <p:cNvPr id="3" name="Content Placeholder 2"/>
          <p:cNvSpPr>
            <a:spLocks noGrp="1"/>
          </p:cNvSpPr>
          <p:nvPr>
            <p:ph idx="1"/>
          </p:nvPr>
        </p:nvSpPr>
        <p:spPr/>
        <p:txBody>
          <a:bodyPr/>
          <a:lstStyle/>
          <a:p>
            <a:pPr marL="342900" lvl="4" indent="-342900">
              <a:buClr>
                <a:schemeClr val="tx2">
                  <a:lumMod val="60000"/>
                  <a:lumOff val="40000"/>
                </a:schemeClr>
              </a:buClr>
              <a:buSzPct val="150000"/>
              <a:buFont typeface="Wingdings" pitchFamily="2" charset="2"/>
              <a:buChar char="§"/>
            </a:pPr>
            <a:r>
              <a:rPr lang="en-US" dirty="0"/>
              <a:t>Unless otherwise expressly permitted by the employer, benefits available under the FMLA must be used concurrently with </a:t>
            </a:r>
            <a:r>
              <a:rPr lang="en-US" dirty="0" smtClean="0"/>
              <a:t>NYS </a:t>
            </a:r>
            <a:r>
              <a:rPr lang="en-US" dirty="0"/>
              <a:t>paid family leave benefits</a:t>
            </a:r>
            <a:r>
              <a:rPr lang="en-US" dirty="0" smtClean="0"/>
              <a:t>.  </a:t>
            </a:r>
          </a:p>
          <a:p>
            <a:pPr marL="342900" lvl="4" indent="-342900">
              <a:buClr>
                <a:schemeClr val="tx2">
                  <a:lumMod val="60000"/>
                  <a:lumOff val="40000"/>
                </a:schemeClr>
              </a:buClr>
              <a:buSzPct val="150000"/>
              <a:buFont typeface="Wingdings" pitchFamily="2" charset="2"/>
              <a:buChar char="§"/>
            </a:pPr>
            <a:r>
              <a:rPr lang="en-US" dirty="0" smtClean="0"/>
              <a:t>Additionally</a:t>
            </a:r>
            <a:r>
              <a:rPr lang="en-US" dirty="0"/>
              <a:t>, a covered employer is not required to permit more than one </a:t>
            </a:r>
            <a:r>
              <a:rPr lang="en-US" dirty="0" smtClean="0"/>
              <a:t>employee </a:t>
            </a:r>
            <a:r>
              <a:rPr lang="en-US" dirty="0"/>
              <a:t>to use the same period of family leave to care for the same family member</a:t>
            </a:r>
            <a:r>
              <a:rPr lang="en-US" dirty="0" smtClean="0"/>
              <a:t>.</a:t>
            </a:r>
            <a:endParaRPr lang="en-US" sz="1800"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46</a:t>
            </a:fld>
            <a:endParaRPr lang="en-US" dirty="0"/>
          </a:p>
        </p:txBody>
      </p:sp>
      <p:pic>
        <p:nvPicPr>
          <p:cNvPr id="14339" name="Picture 3" descr="C:\Users\kahearn\AppData\Local\Microsoft\Windows\Temporary Internet Files\Content.IE5\7NWA7GTC\competitie[1].jpg"/>
          <p:cNvPicPr>
            <a:picLocks noChangeAspect="1" noChangeArrowheads="1"/>
          </p:cNvPicPr>
          <p:nvPr/>
        </p:nvPicPr>
        <p:blipFill>
          <a:blip r:embed="rId2" cstate="print"/>
          <a:srcRect/>
          <a:stretch>
            <a:fillRect/>
          </a:stretch>
        </p:blipFill>
        <p:spPr bwMode="auto">
          <a:xfrm>
            <a:off x="2971800" y="4038600"/>
            <a:ext cx="3048000" cy="200416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Employee Wages</a:t>
            </a:r>
            <a:endParaRPr lang="en-US" sz="2800" dirty="0"/>
          </a:p>
        </p:txBody>
      </p:sp>
      <p:sp>
        <p:nvSpPr>
          <p:cNvPr id="7" name="Picture Placeholder 6"/>
          <p:cNvSpPr>
            <a:spLocks noGrp="1"/>
          </p:cNvSpPr>
          <p:nvPr>
            <p:ph type="pic" idx="1"/>
          </p:nvPr>
        </p:nvSpPr>
        <p:spPr/>
      </p:sp>
      <p:sp>
        <p:nvSpPr>
          <p:cNvPr id="8" name="Text Placeholder 7"/>
          <p:cNvSpPr>
            <a:spLocks noGrp="1"/>
          </p:cNvSpPr>
          <p:nvPr>
            <p:ph type="body"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What management needs to know about developments under the FLSA, </a:t>
            </a:r>
            <a:r>
              <a:rPr lang="en-US" dirty="0" smtClean="0"/>
              <a:t>including </a:t>
            </a:r>
            <a:r>
              <a:rPr lang="en-US" dirty="0" smtClean="0"/>
              <a:t>the “new” </a:t>
            </a:r>
            <a:r>
              <a:rPr lang="en-US" dirty="0" smtClean="0"/>
              <a:t>OT </a:t>
            </a:r>
            <a:r>
              <a:rPr lang="en-US" dirty="0" smtClean="0"/>
              <a:t>Rule and Minimum Wage </a:t>
            </a:r>
            <a:r>
              <a:rPr lang="en-US" dirty="0" smtClean="0"/>
              <a:t>Law.</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47</a:t>
            </a:fld>
            <a:endParaRPr lang="en-US" dirty="0"/>
          </a:p>
        </p:txBody>
      </p:sp>
      <p:pic>
        <p:nvPicPr>
          <p:cNvPr id="15363" name="Picture 3" descr="C:\Users\kahearn\AppData\Local\Microsoft\Windows\Temporary Internet Files\Content.IE5\7NWA7GTC\reseauxsociauxentreprises[1].jpg"/>
          <p:cNvPicPr>
            <a:picLocks noChangeAspect="1" noChangeArrowheads="1"/>
          </p:cNvPicPr>
          <p:nvPr/>
        </p:nvPicPr>
        <p:blipFill>
          <a:blip r:embed="rId2" cstate="print"/>
          <a:srcRect/>
          <a:stretch>
            <a:fillRect/>
          </a:stretch>
        </p:blipFill>
        <p:spPr bwMode="auto">
          <a:xfrm>
            <a:off x="3886200" y="2590800"/>
            <a:ext cx="4343400" cy="32575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smtClean="0"/>
              <a:t>FLSA Basics</a:t>
            </a:r>
            <a:endParaRPr lang="en-US" dirty="0"/>
          </a:p>
        </p:txBody>
      </p:sp>
      <p:sp>
        <p:nvSpPr>
          <p:cNvPr id="26627" name="Rectangle 3"/>
          <p:cNvSpPr>
            <a:spLocks noGrp="1" noChangeArrowheads="1"/>
          </p:cNvSpPr>
          <p:nvPr>
            <p:ph idx="1"/>
          </p:nvPr>
        </p:nvSpPr>
        <p:spPr>
          <a:xfrm>
            <a:off x="328613" y="1941513"/>
            <a:ext cx="8128000" cy="4114800"/>
          </a:xfrm>
        </p:spPr>
        <p:txBody>
          <a:bodyPr/>
          <a:lstStyle/>
          <a:p>
            <a:pPr>
              <a:lnSpc>
                <a:spcPct val="80000"/>
              </a:lnSpc>
            </a:pPr>
            <a:r>
              <a:rPr lang="en-US" sz="2800" dirty="0" smtClean="0"/>
              <a:t>Law enacted in 1938.</a:t>
            </a:r>
          </a:p>
          <a:p>
            <a:pPr>
              <a:lnSpc>
                <a:spcPct val="80000"/>
              </a:lnSpc>
            </a:pPr>
            <a:r>
              <a:rPr lang="en-US" sz="2800" dirty="0" smtClean="0"/>
              <a:t>Public employers </a:t>
            </a:r>
            <a:r>
              <a:rPr lang="en-US" sz="2800" dirty="0"/>
              <a:t>became covered in </a:t>
            </a:r>
            <a:r>
              <a:rPr lang="en-US" sz="2800" dirty="0" smtClean="0"/>
              <a:t>1986.</a:t>
            </a:r>
            <a:endParaRPr lang="en-US" sz="2800" dirty="0"/>
          </a:p>
          <a:p>
            <a:pPr>
              <a:lnSpc>
                <a:spcPct val="80000"/>
              </a:lnSpc>
            </a:pPr>
            <a:r>
              <a:rPr lang="en-US" sz="2800" dirty="0" smtClean="0"/>
              <a:t>The Act:</a:t>
            </a:r>
            <a:endParaRPr lang="en-US" sz="2800" dirty="0"/>
          </a:p>
          <a:p>
            <a:pPr lvl="1">
              <a:lnSpc>
                <a:spcPct val="80000"/>
              </a:lnSpc>
            </a:pPr>
            <a:r>
              <a:rPr lang="en-US" sz="2400" dirty="0" smtClean="0"/>
              <a:t> Sets Basic Minimum Wage;</a:t>
            </a:r>
            <a:endParaRPr lang="en-US" sz="2400" dirty="0"/>
          </a:p>
          <a:p>
            <a:pPr lvl="1">
              <a:lnSpc>
                <a:spcPct val="80000"/>
              </a:lnSpc>
            </a:pPr>
            <a:r>
              <a:rPr lang="en-US" sz="2400" dirty="0" smtClean="0"/>
              <a:t> Establishes Overtime Standards;</a:t>
            </a:r>
            <a:endParaRPr lang="en-US" sz="2400" dirty="0"/>
          </a:p>
          <a:p>
            <a:pPr lvl="1">
              <a:lnSpc>
                <a:spcPct val="80000"/>
              </a:lnSpc>
            </a:pPr>
            <a:r>
              <a:rPr lang="en-US" sz="2400" dirty="0" smtClean="0"/>
              <a:t> Regulates Child Labor;</a:t>
            </a:r>
            <a:endParaRPr lang="en-US" sz="2400" dirty="0"/>
          </a:p>
          <a:p>
            <a:pPr lvl="1">
              <a:lnSpc>
                <a:spcPct val="80000"/>
              </a:lnSpc>
            </a:pPr>
            <a:r>
              <a:rPr lang="en-US" sz="2400" dirty="0" smtClean="0"/>
              <a:t> Prohibits Gender Discrimination;</a:t>
            </a:r>
            <a:endParaRPr lang="en-US" sz="2400" dirty="0"/>
          </a:p>
          <a:p>
            <a:pPr lvl="1">
              <a:lnSpc>
                <a:spcPct val="80000"/>
              </a:lnSpc>
            </a:pPr>
            <a:r>
              <a:rPr lang="en-US" sz="2400" dirty="0" smtClean="0"/>
              <a:t> Requires Accommodations for</a:t>
            </a:r>
          </a:p>
          <a:p>
            <a:pPr lvl="1">
              <a:lnSpc>
                <a:spcPct val="80000"/>
              </a:lnSpc>
              <a:buNone/>
            </a:pPr>
            <a:r>
              <a:rPr lang="en-US" sz="2400" dirty="0" smtClean="0"/>
              <a:t>	 Nursing  Mothers; and</a:t>
            </a:r>
          </a:p>
          <a:p>
            <a:pPr lvl="1">
              <a:lnSpc>
                <a:spcPct val="80000"/>
              </a:lnSpc>
            </a:pPr>
            <a:r>
              <a:rPr lang="en-US" sz="2400" dirty="0" smtClean="0"/>
              <a:t> Prescribes Recordkeeping Requirements.</a:t>
            </a:r>
            <a:endParaRPr lang="en-US" sz="2400"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8" name="Slide Number Placeholder 5"/>
          <p:cNvSpPr>
            <a:spLocks noGrp="1"/>
          </p:cNvSpPr>
          <p:nvPr>
            <p:ph type="sldNum" sz="quarter" idx="12"/>
          </p:nvPr>
        </p:nvSpPr>
        <p:spPr/>
        <p:txBody>
          <a:bodyPr/>
          <a:lstStyle/>
          <a:p>
            <a:fld id="{2C572A25-9637-49D4-B688-A4B8DF66D003}" type="slidenum">
              <a:rPr lang="en-US"/>
              <a:pPr/>
              <a:t>48</a:t>
            </a:fld>
            <a:endParaRPr lang="en-US" dirty="0"/>
          </a:p>
        </p:txBody>
      </p:sp>
      <p:pic>
        <p:nvPicPr>
          <p:cNvPr id="16387" name="Picture 3" descr="C:\Users\kahearn\AppData\Local\Microsoft\Windows\Temporary Internet Files\Content.IE5\3K1J4YFY\LW_logo_master_rgb-300x237[1].jpg"/>
          <p:cNvPicPr>
            <a:picLocks noChangeAspect="1" noChangeArrowheads="1"/>
          </p:cNvPicPr>
          <p:nvPr/>
        </p:nvPicPr>
        <p:blipFill>
          <a:blip r:embed="rId3" cstate="print"/>
          <a:srcRect/>
          <a:stretch>
            <a:fillRect/>
          </a:stretch>
        </p:blipFill>
        <p:spPr bwMode="auto">
          <a:xfrm>
            <a:off x="5633011" y="2819400"/>
            <a:ext cx="2977588" cy="2514600"/>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Coverage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Enterprise Coverage – Employees who work for certain businesses or organizations (“enterprises”) are covered by the FLSA.</a:t>
            </a:r>
          </a:p>
          <a:p>
            <a:pPr lvl="1"/>
            <a:r>
              <a:rPr lang="en-US" dirty="0" smtClean="0"/>
              <a:t>Have at least 2 employees, </a:t>
            </a:r>
            <a:r>
              <a:rPr lang="en-US" u="sng" dirty="0" smtClean="0"/>
              <a:t>and</a:t>
            </a:r>
          </a:p>
          <a:p>
            <a:pPr lvl="1"/>
            <a:r>
              <a:rPr lang="en-US" dirty="0" smtClean="0"/>
              <a:t>Have an annual dollar volume of sales or business done of at least $</a:t>
            </a:r>
            <a:r>
              <a:rPr lang="en-US" dirty="0" smtClean="0"/>
              <a:t>500,000.00 </a:t>
            </a:r>
            <a:r>
              <a:rPr lang="en-US" u="sng" dirty="0" smtClean="0"/>
              <a:t>or</a:t>
            </a:r>
            <a:endParaRPr lang="en-US" dirty="0" smtClean="0"/>
          </a:p>
          <a:p>
            <a:pPr lvl="1"/>
            <a:r>
              <a:rPr lang="en-US" dirty="0" smtClean="0"/>
              <a:t>Hospitals, businesses providing medical or nursing care for residents, schools and pre-schools.</a:t>
            </a:r>
          </a:p>
          <a:p>
            <a:r>
              <a:rPr lang="en-US" dirty="0" smtClean="0"/>
              <a:t>Individual Coverage – Even where there is no enterprise coverage, employees are protected by the FLSA </a:t>
            </a:r>
            <a:r>
              <a:rPr lang="en-US" dirty="0" smtClean="0"/>
              <a:t>if </a:t>
            </a:r>
            <a:r>
              <a:rPr lang="en-US" dirty="0" smtClean="0"/>
              <a:t>their work regularly involves them in commerce between the States (“interstate commerce”).</a:t>
            </a:r>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Idea	</a:t>
            </a:r>
            <a:endParaRPr lang="en-US" dirty="0"/>
          </a:p>
        </p:txBody>
      </p:sp>
      <p:sp>
        <p:nvSpPr>
          <p:cNvPr id="3" name="Content Placeholder 2"/>
          <p:cNvSpPr>
            <a:spLocks noGrp="1"/>
          </p:cNvSpPr>
          <p:nvPr>
            <p:ph idx="1"/>
          </p:nvPr>
        </p:nvSpPr>
        <p:spPr/>
        <p:txBody>
          <a:bodyPr/>
          <a:lstStyle/>
          <a:p>
            <a:r>
              <a:rPr lang="en-US" dirty="0" smtClean="0"/>
              <a:t>Created in 1993 to help employees </a:t>
            </a:r>
            <a:r>
              <a:rPr lang="en-US" dirty="0" smtClean="0"/>
              <a:t>balance </a:t>
            </a:r>
            <a:r>
              <a:rPr lang="en-US" dirty="0" smtClean="0"/>
              <a:t>work and personal obligations, without having to choose between the two in times of emergency.</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a:t>
            </a:fld>
            <a:endParaRPr lang="en-US" dirty="0"/>
          </a:p>
        </p:txBody>
      </p:sp>
      <p:pic>
        <p:nvPicPr>
          <p:cNvPr id="1030" name="Picture 6" descr="C:\Users\mlitvack\AppData\Local\Microsoft\Windows\Temporary Internet Files\Content.IE5\ZQ8TD3MA\Didier_Pasquette_High_Wire_Walk_Glasgow_2007[1].jpg"/>
          <p:cNvPicPr>
            <a:picLocks noChangeAspect="1" noChangeArrowheads="1"/>
          </p:cNvPicPr>
          <p:nvPr/>
        </p:nvPicPr>
        <p:blipFill>
          <a:blip r:embed="rId2" cstate="print"/>
          <a:srcRect/>
          <a:stretch>
            <a:fillRect/>
          </a:stretch>
        </p:blipFill>
        <p:spPr bwMode="auto">
          <a:xfrm>
            <a:off x="3352800" y="3657600"/>
            <a:ext cx="3657600" cy="280198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Basics </a:t>
            </a:r>
            <a:endParaRPr lang="en-US" dirty="0"/>
          </a:p>
        </p:txBody>
      </p:sp>
      <p:sp>
        <p:nvSpPr>
          <p:cNvPr id="3" name="Content Placeholder 2"/>
          <p:cNvSpPr>
            <a:spLocks noGrp="1"/>
          </p:cNvSpPr>
          <p:nvPr>
            <p:ph idx="1"/>
          </p:nvPr>
        </p:nvSpPr>
        <p:spPr>
          <a:xfrm>
            <a:off x="228600" y="1752600"/>
            <a:ext cx="8300213" cy="4625609"/>
          </a:xfrm>
        </p:spPr>
        <p:txBody>
          <a:bodyPr>
            <a:normAutofit lnSpcReduction="10000"/>
          </a:bodyPr>
          <a:lstStyle/>
          <a:p>
            <a:r>
              <a:rPr lang="en-US" dirty="0" smtClean="0"/>
              <a:t>Key Wage and Hour Requirements:</a:t>
            </a:r>
          </a:p>
          <a:p>
            <a:pPr lvl="1"/>
            <a:endParaRPr lang="en-US" dirty="0" smtClean="0"/>
          </a:p>
          <a:p>
            <a:pPr lvl="1"/>
            <a:r>
              <a:rPr lang="en-US" dirty="0" smtClean="0"/>
              <a:t>Unless an employee is exempt, an employer must pay a minimum wage established under law (currently $7.25/hour effective 7/24/09) for the first 40 hours worked, and not less than 1.5 times (“time and a half”) an employee’s regular rate of pay for hours worked in excess of 40 hours in a workweek.</a:t>
            </a:r>
          </a:p>
          <a:p>
            <a:pPr lvl="2"/>
            <a:r>
              <a:rPr lang="en-US" dirty="0" smtClean="0"/>
              <a:t>Employers must conspicuously post notice of these requirements. </a:t>
            </a:r>
          </a:p>
          <a:p>
            <a:pPr lvl="1">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50</a:t>
            </a:fld>
            <a:endParaRPr lang="en-US" dirty="0"/>
          </a:p>
        </p:txBody>
      </p:sp>
      <p:pic>
        <p:nvPicPr>
          <p:cNvPr id="1026" name="Picture 2" descr="C:\Users\eogrady\AppData\Local\Microsoft\Windows\Temporary Internet Files\Content.IE5\97CJ5MAC\Time-is-money-29387[1].png"/>
          <p:cNvPicPr>
            <a:picLocks noChangeAspect="1" noChangeArrowheads="1"/>
          </p:cNvPicPr>
          <p:nvPr/>
        </p:nvPicPr>
        <p:blipFill>
          <a:blip r:embed="rId3" cstate="print"/>
          <a:srcRect/>
          <a:stretch>
            <a:fillRect/>
          </a:stretch>
        </p:blipFill>
        <p:spPr bwMode="auto">
          <a:xfrm>
            <a:off x="6629400" y="1524000"/>
            <a:ext cx="2605200" cy="1143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Week”</a:t>
            </a:r>
            <a:endParaRPr lang="en-US" dirty="0"/>
          </a:p>
        </p:txBody>
      </p:sp>
      <p:sp>
        <p:nvSpPr>
          <p:cNvPr id="3" name="Content Placeholder 2"/>
          <p:cNvSpPr>
            <a:spLocks noGrp="1"/>
          </p:cNvSpPr>
          <p:nvPr>
            <p:ph idx="1"/>
          </p:nvPr>
        </p:nvSpPr>
        <p:spPr/>
        <p:txBody>
          <a:bodyPr/>
          <a:lstStyle/>
          <a:p>
            <a:r>
              <a:rPr lang="en-US" dirty="0" smtClean="0"/>
              <a:t>Work week = a fixed and regularly recurring period of 168 hours – seven consecutive 24-hour periods.</a:t>
            </a:r>
          </a:p>
          <a:p>
            <a:pPr lvl="1"/>
            <a:r>
              <a:rPr lang="en-US" dirty="0" smtClean="0"/>
              <a:t>Need not coincide with the calendar week.</a:t>
            </a:r>
          </a:p>
          <a:p>
            <a:pPr lvl="1"/>
            <a:r>
              <a:rPr lang="en-US" dirty="0" smtClean="0"/>
              <a:t>May begin on any day at any hour of the day.</a:t>
            </a:r>
          </a:p>
          <a:p>
            <a:pPr lvl="1"/>
            <a:r>
              <a:rPr lang="en-US" dirty="0" smtClean="0"/>
              <a:t>Different work weeks may be established for different employees or groups of employees.</a:t>
            </a:r>
          </a:p>
          <a:p>
            <a:pPr lvl="1"/>
            <a:r>
              <a:rPr lang="en-US" dirty="0" smtClean="0"/>
              <a:t>Averaging of hours over two or more weeks is not permitted.</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51</a:t>
            </a:fld>
            <a:endParaRPr lang="en-US" dirty="0"/>
          </a:p>
        </p:txBody>
      </p:sp>
      <p:pic>
        <p:nvPicPr>
          <p:cNvPr id="2053" name="Picture 5" descr="C:\Users\mlitvack\AppData\Local\Microsoft\Windows\Temporary Internet Files\Content.IE5\3LEP6XV7\march-calendar-thumbnail-190x190[1].jpg"/>
          <p:cNvPicPr>
            <a:picLocks noChangeAspect="1" noChangeArrowheads="1"/>
          </p:cNvPicPr>
          <p:nvPr/>
        </p:nvPicPr>
        <p:blipFill>
          <a:blip r:embed="rId2" cstate="print"/>
          <a:srcRect/>
          <a:stretch>
            <a:fillRect/>
          </a:stretch>
        </p:blipFill>
        <p:spPr bwMode="auto">
          <a:xfrm>
            <a:off x="5105400" y="0"/>
            <a:ext cx="2310063" cy="13716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Exemptions From FLSA Minimum Wage and OT Rules</a:t>
            </a:r>
            <a:endParaRPr lang="en-US" dirty="0"/>
          </a:p>
        </p:txBody>
      </p:sp>
      <p:sp>
        <p:nvSpPr>
          <p:cNvPr id="3" name="Content Placeholder 2"/>
          <p:cNvSpPr>
            <a:spLocks noGrp="1"/>
          </p:cNvSpPr>
          <p:nvPr>
            <p:ph idx="1"/>
          </p:nvPr>
        </p:nvSpPr>
        <p:spPr/>
        <p:txBody>
          <a:bodyPr/>
          <a:lstStyle/>
          <a:p>
            <a:r>
              <a:rPr lang="en-US" dirty="0" smtClean="0"/>
              <a:t>The “White Collar Exemption” exempts </a:t>
            </a:r>
            <a:r>
              <a:rPr lang="en-US" i="1" dirty="0" smtClean="0"/>
              <a:t>bona fide</a:t>
            </a:r>
            <a:r>
              <a:rPr lang="en-US" dirty="0" smtClean="0"/>
              <a:t>:</a:t>
            </a:r>
          </a:p>
          <a:p>
            <a:pPr lvl="1"/>
            <a:r>
              <a:rPr lang="en-US" dirty="0" smtClean="0"/>
              <a:t>Executive</a:t>
            </a:r>
          </a:p>
          <a:p>
            <a:pPr lvl="1"/>
            <a:r>
              <a:rPr lang="en-US" dirty="0" smtClean="0"/>
              <a:t>Administrative</a:t>
            </a:r>
          </a:p>
          <a:p>
            <a:pPr lvl="1"/>
            <a:r>
              <a:rPr lang="en-US" dirty="0" smtClean="0"/>
              <a:t>Professional, and</a:t>
            </a:r>
          </a:p>
          <a:p>
            <a:pPr lvl="1"/>
            <a:r>
              <a:rPr lang="en-US" dirty="0" smtClean="0"/>
              <a:t>Outside sales employees.</a:t>
            </a:r>
          </a:p>
          <a:p>
            <a:r>
              <a:rPr lang="en-US" dirty="0" smtClean="0"/>
              <a:t>FLSA §13(a)(1).</a:t>
            </a:r>
          </a:p>
          <a:p>
            <a:pPr lvl="1"/>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52</a:t>
            </a:fld>
            <a:endParaRPr lang="en-US" dirty="0"/>
          </a:p>
        </p:txBody>
      </p:sp>
      <p:pic>
        <p:nvPicPr>
          <p:cNvPr id="8194" name="Picture 2" descr="C:\Users\mlitvack\AppData\Local\Microsoft\Windows\Temporary Internet Files\Content.IE5\ZQ8TD3MA\Rules[1].jpg"/>
          <p:cNvPicPr>
            <a:picLocks noChangeAspect="1" noChangeArrowheads="1"/>
          </p:cNvPicPr>
          <p:nvPr/>
        </p:nvPicPr>
        <p:blipFill>
          <a:blip r:embed="rId2" cstate="print"/>
          <a:srcRect/>
          <a:stretch>
            <a:fillRect/>
          </a:stretch>
        </p:blipFill>
        <p:spPr bwMode="auto">
          <a:xfrm>
            <a:off x="5410200" y="3200400"/>
            <a:ext cx="2948940" cy="284988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Exemption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qualify, all of these tests must be met:</a:t>
            </a:r>
          </a:p>
          <a:p>
            <a:pPr>
              <a:buNone/>
            </a:pPr>
            <a:endParaRPr lang="en-US" dirty="0" smtClean="0"/>
          </a:p>
          <a:p>
            <a:pPr lvl="1"/>
            <a:r>
              <a:rPr lang="en-US" dirty="0" smtClean="0"/>
              <a:t>The employee must be compensated on a </a:t>
            </a:r>
            <a:r>
              <a:rPr lang="en-US" u="sng" dirty="0" smtClean="0"/>
              <a:t>salary basis</a:t>
            </a:r>
            <a:r>
              <a:rPr lang="en-US" dirty="0" smtClean="0"/>
              <a:t> (as defined in the regulations) at a rate not less than $455 per week;</a:t>
            </a:r>
          </a:p>
          <a:p>
            <a:pPr lvl="1"/>
            <a:r>
              <a:rPr lang="en-US" dirty="0" smtClean="0"/>
              <a:t>The employee’s primary duty must be managing the enterprise, or managing a customarily recognized department or subdivision of the enterprise;</a:t>
            </a:r>
          </a:p>
          <a:p>
            <a:pPr lvl="1"/>
            <a:r>
              <a:rPr lang="en-US" dirty="0" smtClean="0"/>
              <a:t>The employee must customarily and regularly direct the work of at least two or more other full-time employees or their equivalent; and</a:t>
            </a:r>
          </a:p>
          <a:p>
            <a:pPr lvl="1"/>
            <a:r>
              <a:rPr lang="en-US" dirty="0" smtClean="0"/>
              <a:t>The employee must have the authority to hire or fire other employees, or the employee’s suggestions and recommendations as to the hiring, firing, advancement, promotion or any other change of status of other employees must be given particular weight.</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53</a:t>
            </a:fld>
            <a:endParaRPr lang="en-US" dirty="0"/>
          </a:p>
        </p:txBody>
      </p:sp>
      <p:pic>
        <p:nvPicPr>
          <p:cNvPr id="3075" name="Picture 3" descr="C:\Users\mlitvack\AppData\Local\Microsoft\Windows\Temporary Internet Files\Content.IE5\1MOAHT80\15110-illustration-of-a-business-mans-silhouette-pv[1].png"/>
          <p:cNvPicPr>
            <a:picLocks noChangeAspect="1" noChangeArrowheads="1"/>
          </p:cNvPicPr>
          <p:nvPr/>
        </p:nvPicPr>
        <p:blipFill>
          <a:blip r:embed="rId2" cstate="print"/>
          <a:srcRect/>
          <a:stretch>
            <a:fillRect/>
          </a:stretch>
        </p:blipFill>
        <p:spPr bwMode="auto">
          <a:xfrm flipH="1">
            <a:off x="7696200" y="0"/>
            <a:ext cx="1092921" cy="22098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Exemption</a:t>
            </a:r>
            <a:endParaRPr lang="en-US" dirty="0"/>
          </a:p>
        </p:txBody>
      </p:sp>
      <p:sp>
        <p:nvSpPr>
          <p:cNvPr id="3" name="Content Placeholder 2"/>
          <p:cNvSpPr>
            <a:spLocks noGrp="1"/>
          </p:cNvSpPr>
          <p:nvPr>
            <p:ph idx="1"/>
          </p:nvPr>
        </p:nvSpPr>
        <p:spPr>
          <a:xfrm>
            <a:off x="533400" y="1752600"/>
            <a:ext cx="8229600" cy="4625609"/>
          </a:xfrm>
        </p:spPr>
        <p:txBody>
          <a:bodyPr>
            <a:normAutofit fontScale="92500" lnSpcReduction="20000"/>
          </a:bodyPr>
          <a:lstStyle/>
          <a:p>
            <a:r>
              <a:rPr lang="en-US" dirty="0" smtClean="0"/>
              <a:t>To qualify, all of these tests must be met:</a:t>
            </a:r>
          </a:p>
          <a:p>
            <a:pPr lvl="1"/>
            <a:r>
              <a:rPr lang="en-US" dirty="0" smtClean="0"/>
              <a:t>The employee must be compensated on a salary or fee basis (as defined in the regulations) at a rate not less than $455 per week;</a:t>
            </a:r>
          </a:p>
          <a:p>
            <a:pPr lvl="1"/>
            <a:r>
              <a:rPr lang="en-US" dirty="0" smtClean="0"/>
              <a:t>The employee’s primary duty must be the performance of office or non-manual work directly related to the management or general business operations of the employer or the employer’s customers; and</a:t>
            </a:r>
          </a:p>
          <a:p>
            <a:pPr lvl="1"/>
            <a:r>
              <a:rPr lang="en-US" dirty="0" smtClean="0"/>
              <a:t>The employee’s primary duty includes the exercise of discretion and independent judgment with respect to matters of significance.</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54</a:t>
            </a:fld>
            <a:endParaRPr lang="en-US" dirty="0"/>
          </a:p>
        </p:txBody>
      </p:sp>
      <p:pic>
        <p:nvPicPr>
          <p:cNvPr id="4099" name="Picture 3" descr="C:\Users\mlitvack\AppData\Local\Microsoft\Windows\Temporary Internet Files\Content.IE5\5G158W5X\secretary-423x600[1].jpg"/>
          <p:cNvPicPr>
            <a:picLocks noChangeAspect="1" noChangeArrowheads="1"/>
          </p:cNvPicPr>
          <p:nvPr/>
        </p:nvPicPr>
        <p:blipFill>
          <a:blip r:embed="rId2" cstate="print"/>
          <a:srcRect/>
          <a:stretch>
            <a:fillRect/>
          </a:stretch>
        </p:blipFill>
        <p:spPr bwMode="auto">
          <a:xfrm>
            <a:off x="7772400" y="152400"/>
            <a:ext cx="913257" cy="12954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Exemption</a:t>
            </a:r>
            <a:endParaRPr lang="en-US" dirty="0"/>
          </a:p>
        </p:txBody>
      </p:sp>
      <p:sp>
        <p:nvSpPr>
          <p:cNvPr id="3" name="Content Placeholder 2"/>
          <p:cNvSpPr>
            <a:spLocks noGrp="1"/>
          </p:cNvSpPr>
          <p:nvPr>
            <p:ph idx="1"/>
          </p:nvPr>
        </p:nvSpPr>
        <p:spPr>
          <a:xfrm>
            <a:off x="228600" y="1775191"/>
            <a:ext cx="7620000" cy="4625609"/>
          </a:xfrm>
        </p:spPr>
        <p:txBody>
          <a:bodyPr>
            <a:normAutofit fontScale="85000" lnSpcReduction="10000"/>
          </a:bodyPr>
          <a:lstStyle/>
          <a:p>
            <a:r>
              <a:rPr lang="en-US" dirty="0" smtClean="0"/>
              <a:t>Three kinds of exempt professional employees:</a:t>
            </a:r>
          </a:p>
          <a:p>
            <a:pPr lvl="1"/>
            <a:r>
              <a:rPr lang="en-US" dirty="0" smtClean="0"/>
              <a:t>Learned Professional</a:t>
            </a:r>
          </a:p>
          <a:p>
            <a:pPr lvl="2"/>
            <a:r>
              <a:rPr lang="en-US" dirty="0" smtClean="0"/>
              <a:t>The employee must be compensated on a salary or fee basis (as defined in the regulations) at a rate not less than $455 per week;</a:t>
            </a:r>
          </a:p>
          <a:p>
            <a:pPr lvl="2"/>
            <a:r>
              <a:rPr lang="en-US" dirty="0" smtClean="0"/>
              <a:t>The employee’s primary duty must be the performance of work requiring advanced knowledge, defined as work which is predominantly intellectual in character and which includes work requiring the consistent exercise of discretion and judgment;</a:t>
            </a:r>
          </a:p>
          <a:p>
            <a:pPr lvl="2"/>
            <a:r>
              <a:rPr lang="en-US" dirty="0" smtClean="0"/>
              <a:t>The advanced knowledge must be in a field of science or learning; and</a:t>
            </a:r>
          </a:p>
          <a:p>
            <a:pPr lvl="2"/>
            <a:r>
              <a:rPr lang="en-US" dirty="0" smtClean="0"/>
              <a:t>The advanced knowledge must be customarily acquired by a prolonged course of specialized intellectual instruction.</a:t>
            </a:r>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55</a:t>
            </a:fld>
            <a:endParaRPr lang="en-US" dirty="0"/>
          </a:p>
        </p:txBody>
      </p:sp>
      <p:pic>
        <p:nvPicPr>
          <p:cNvPr id="5125" name="Picture 5" descr="C:\Users\mlitvack\AppData\Local\Microsoft\Windows\Temporary Internet Files\Content.IE5\1MOAHT80\coaching[1].jpg"/>
          <p:cNvPicPr>
            <a:picLocks noChangeAspect="1" noChangeArrowheads="1"/>
          </p:cNvPicPr>
          <p:nvPr/>
        </p:nvPicPr>
        <p:blipFill>
          <a:blip r:embed="rId2" cstate="print"/>
          <a:srcRect/>
          <a:stretch>
            <a:fillRect/>
          </a:stretch>
        </p:blipFill>
        <p:spPr bwMode="auto">
          <a:xfrm flipH="1">
            <a:off x="7696200" y="1600200"/>
            <a:ext cx="1300328" cy="12446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Exemption (cont’d)</a:t>
            </a:r>
            <a:endParaRPr lang="en-US" dirty="0"/>
          </a:p>
        </p:txBody>
      </p:sp>
      <p:sp>
        <p:nvSpPr>
          <p:cNvPr id="3" name="Content Placeholder 2"/>
          <p:cNvSpPr>
            <a:spLocks noGrp="1"/>
          </p:cNvSpPr>
          <p:nvPr>
            <p:ph idx="1"/>
          </p:nvPr>
        </p:nvSpPr>
        <p:spPr/>
        <p:txBody>
          <a:bodyPr/>
          <a:lstStyle/>
          <a:p>
            <a:pPr marL="704088" lvl="2" indent="-320040">
              <a:spcBef>
                <a:spcPts val="0"/>
              </a:spcBef>
              <a:buClr>
                <a:schemeClr val="accent2"/>
              </a:buClr>
              <a:buSzPct val="80000"/>
              <a:buFont typeface="Wingdings 2"/>
              <a:buChar char=""/>
            </a:pPr>
            <a:r>
              <a:rPr lang="en-US" dirty="0" smtClean="0"/>
              <a:t>Creative Professional</a:t>
            </a:r>
          </a:p>
          <a:p>
            <a:pPr marL="923544" lvl="3" indent="-320040">
              <a:spcBef>
                <a:spcPts val="0"/>
              </a:spcBef>
              <a:buClr>
                <a:schemeClr val="accent3"/>
              </a:buClr>
              <a:buSzPct val="80000"/>
              <a:buFont typeface="Wingdings 2"/>
              <a:buChar char=""/>
            </a:pPr>
            <a:r>
              <a:rPr lang="en-US" dirty="0" smtClean="0"/>
              <a:t>The employee earns total annual compensation of $100,000 or more, which includes at least $455 per week paid on a salary basis;</a:t>
            </a:r>
          </a:p>
          <a:p>
            <a:pPr marL="923544" lvl="3" indent="-320040">
              <a:spcBef>
                <a:spcPts val="0"/>
              </a:spcBef>
              <a:buClr>
                <a:schemeClr val="accent3"/>
              </a:buClr>
              <a:buSzPct val="80000"/>
              <a:buFont typeface="Wingdings 2"/>
              <a:buChar char=""/>
            </a:pPr>
            <a:r>
              <a:rPr lang="en-US" dirty="0" smtClean="0"/>
              <a:t>The employee’s primary duty includes performing office or non-manual work; and</a:t>
            </a:r>
          </a:p>
          <a:p>
            <a:pPr marL="923544" lvl="3" indent="-320040">
              <a:spcBef>
                <a:spcPts val="0"/>
              </a:spcBef>
              <a:buClr>
                <a:schemeClr val="accent3"/>
              </a:buClr>
              <a:buSzPct val="80000"/>
              <a:buFont typeface="Wingdings 2"/>
              <a:buChar char=""/>
            </a:pPr>
            <a:r>
              <a:rPr lang="en-US" dirty="0" smtClean="0"/>
              <a:t>The employee customarily and regularly performs at least one of the exempt duties or responsibilities of an except executive, administrative or professional employee.</a:t>
            </a:r>
          </a:p>
          <a:p>
            <a:pPr marL="704088" lvl="2" indent="-320040">
              <a:spcBef>
                <a:spcPts val="0"/>
              </a:spcBef>
              <a:buClr>
                <a:schemeClr val="accent2"/>
              </a:buClr>
              <a:buSzPct val="80000"/>
              <a:buFont typeface="Wingdings 2"/>
              <a:buChar char=""/>
            </a:pPr>
            <a:r>
              <a:rPr lang="en-US" dirty="0" smtClean="0"/>
              <a:t>Teacher Professional</a:t>
            </a:r>
          </a:p>
          <a:p>
            <a:pPr marL="923544" lvl="3" indent="-320040">
              <a:spcBef>
                <a:spcPts val="0"/>
              </a:spcBef>
              <a:buClr>
                <a:schemeClr val="accent3"/>
              </a:buClr>
              <a:buSzPct val="80000"/>
              <a:buFont typeface="Wingdings 2"/>
              <a:buChar char=""/>
            </a:pPr>
            <a:r>
              <a:rPr lang="en-US" dirty="0" smtClean="0"/>
              <a:t>Primary duty of teaching, tutoring, instructing or lecturing in the activity of imparting knowledge, and do so in an educational establishment.</a:t>
            </a:r>
          </a:p>
          <a:p>
            <a:pPr marL="923544" lvl="3" indent="-320040">
              <a:spcBef>
                <a:spcPts val="0"/>
              </a:spcBef>
              <a:buClr>
                <a:schemeClr val="accent3"/>
              </a:buClr>
              <a:buSzPct val="80000"/>
              <a:buFont typeface="Wingdings 2"/>
              <a:buChar char=""/>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Professional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Teachers that are exempt include, but are not limited to:</a:t>
            </a:r>
          </a:p>
          <a:p>
            <a:pPr lvl="1"/>
            <a:r>
              <a:rPr lang="en-US" dirty="0" smtClean="0"/>
              <a:t>Regular academic teachers</a:t>
            </a:r>
          </a:p>
          <a:p>
            <a:pPr lvl="1"/>
            <a:r>
              <a:rPr lang="en-US" dirty="0" smtClean="0"/>
              <a:t>Kindergarten or nursery school teachers</a:t>
            </a:r>
          </a:p>
          <a:p>
            <a:pPr lvl="1"/>
            <a:r>
              <a:rPr lang="en-US" dirty="0" smtClean="0"/>
              <a:t>Teachers of gifted or disabled children</a:t>
            </a:r>
          </a:p>
          <a:p>
            <a:pPr lvl="1"/>
            <a:r>
              <a:rPr lang="en-US" dirty="0" smtClean="0"/>
              <a:t>Driving instructors</a:t>
            </a:r>
          </a:p>
          <a:p>
            <a:pPr lvl="1"/>
            <a:r>
              <a:rPr lang="en-US" dirty="0" smtClean="0"/>
              <a:t>Flight instructors</a:t>
            </a:r>
          </a:p>
          <a:p>
            <a:pPr lvl="1"/>
            <a:r>
              <a:rPr lang="en-US" dirty="0" smtClean="0"/>
              <a:t>Vocal instructors</a:t>
            </a:r>
          </a:p>
          <a:p>
            <a:pPr lvl="1"/>
            <a:r>
              <a:rPr lang="en-US" dirty="0" smtClean="0"/>
              <a:t>Musical instructors</a:t>
            </a:r>
          </a:p>
          <a:p>
            <a:pPr marL="0" lvl="1">
              <a:buNone/>
            </a:pPr>
            <a:r>
              <a:rPr lang="en-US" dirty="0" smtClean="0"/>
              <a:t>24 CFR §541.303(b)</a:t>
            </a:r>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57</a:t>
            </a:fld>
            <a:endParaRPr lang="en-US" dirty="0"/>
          </a:p>
        </p:txBody>
      </p:sp>
      <p:pic>
        <p:nvPicPr>
          <p:cNvPr id="6147" name="Picture 3" descr="C:\Users\mlitvack\AppData\Local\Microsoft\Windows\Temporary Internet Files\Content.IE5\1MOAHT80\reading-teacher-color[1].gif"/>
          <p:cNvPicPr>
            <a:picLocks noChangeAspect="1" noChangeArrowheads="1"/>
          </p:cNvPicPr>
          <p:nvPr/>
        </p:nvPicPr>
        <p:blipFill>
          <a:blip r:embed="rId2" cstate="print"/>
          <a:srcRect/>
          <a:stretch>
            <a:fillRect/>
          </a:stretch>
        </p:blipFill>
        <p:spPr bwMode="auto">
          <a:xfrm>
            <a:off x="6858000" y="2209800"/>
            <a:ext cx="1607820" cy="2098424"/>
          </a:xfrm>
          <a:prstGeom prst="rect">
            <a:avLst/>
          </a:prstGeom>
          <a:noFill/>
        </p:spPr>
      </p:pic>
      <p:pic>
        <p:nvPicPr>
          <p:cNvPr id="6148" name="Picture 4" descr="C:\Users\mlitvack\AppData\Local\Microsoft\Windows\Temporary Internet Files\Content.IE5\ZQ8TD3MA\familynight-300x230[1].jpg"/>
          <p:cNvPicPr>
            <a:picLocks noChangeAspect="1" noChangeArrowheads="1"/>
          </p:cNvPicPr>
          <p:nvPr/>
        </p:nvPicPr>
        <p:blipFill>
          <a:blip r:embed="rId3" cstate="print"/>
          <a:srcRect/>
          <a:stretch>
            <a:fillRect/>
          </a:stretch>
        </p:blipFill>
        <p:spPr bwMode="auto">
          <a:xfrm>
            <a:off x="4038600" y="3962400"/>
            <a:ext cx="914400" cy="701040"/>
          </a:xfrm>
          <a:prstGeom prst="rect">
            <a:avLst/>
          </a:prstGeom>
          <a:noFill/>
        </p:spPr>
      </p:pic>
      <p:pic>
        <p:nvPicPr>
          <p:cNvPr id="6149" name="Picture 5" descr="C:\Users\mlitvack\AppData\Local\Microsoft\Windows\Temporary Internet Files\Content.IE5\ZQ8TD3MA\stock-vector-owl-music-58732132[1].jpg"/>
          <p:cNvPicPr>
            <a:picLocks noChangeAspect="1" noChangeArrowheads="1"/>
          </p:cNvPicPr>
          <p:nvPr/>
        </p:nvPicPr>
        <p:blipFill>
          <a:blip r:embed="rId4" cstate="print"/>
          <a:srcRect/>
          <a:stretch>
            <a:fillRect/>
          </a:stretch>
        </p:blipFill>
        <p:spPr bwMode="auto">
          <a:xfrm>
            <a:off x="3962400" y="4876800"/>
            <a:ext cx="1259840" cy="12192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Rule for Highly </a:t>
            </a:r>
            <a:br>
              <a:rPr lang="en-US" dirty="0" smtClean="0"/>
            </a:br>
            <a:r>
              <a:rPr lang="en-US" dirty="0" smtClean="0"/>
              <a:t>Compensated Employees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“highly compensated employee” is one who is paid a total annual compensation of $100,000 or more.</a:t>
            </a:r>
          </a:p>
          <a:p>
            <a:r>
              <a:rPr lang="en-US" dirty="0" smtClean="0"/>
              <a:t>A “highly compensated employee” is deemed exempt if: </a:t>
            </a:r>
          </a:p>
          <a:p>
            <a:pPr marL="923544" lvl="3" indent="-320040">
              <a:spcBef>
                <a:spcPts val="0"/>
              </a:spcBef>
              <a:buClr>
                <a:schemeClr val="accent3"/>
              </a:buClr>
              <a:buSzPct val="80000"/>
              <a:buFont typeface="Wingdings 2"/>
              <a:buChar char=""/>
            </a:pPr>
            <a:r>
              <a:rPr lang="en-US" dirty="0" smtClean="0"/>
              <a:t>The employee earns total annual compensation of $100,000 or more, which includes at least $455 per week paid on a salary basis;</a:t>
            </a:r>
          </a:p>
          <a:p>
            <a:pPr marL="923544" lvl="3" indent="-320040">
              <a:spcBef>
                <a:spcPts val="0"/>
              </a:spcBef>
              <a:buClr>
                <a:schemeClr val="accent3"/>
              </a:buClr>
              <a:buSzPct val="80000"/>
              <a:buFont typeface="Wingdings 2"/>
              <a:buChar char=""/>
            </a:pPr>
            <a:r>
              <a:rPr lang="en-US" dirty="0" smtClean="0"/>
              <a:t>The employee’s primary duty includes performing office or non-manual work; and</a:t>
            </a:r>
          </a:p>
          <a:p>
            <a:pPr marL="923544" lvl="3" indent="-320040">
              <a:spcBef>
                <a:spcPts val="0"/>
              </a:spcBef>
              <a:buClr>
                <a:schemeClr val="accent3"/>
              </a:buClr>
              <a:buSzPct val="80000"/>
              <a:buFont typeface="Wingdings 2"/>
              <a:buChar char=""/>
            </a:pPr>
            <a:r>
              <a:rPr lang="en-US" dirty="0" smtClean="0"/>
              <a:t>The employee customarily and regularly performs at least one of the exempt duties or responsibilities of an except executive, administrative or professional employee.</a:t>
            </a:r>
          </a:p>
          <a:p>
            <a:pPr>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58</a:t>
            </a:fld>
            <a:endParaRPr lang="en-US" dirty="0"/>
          </a:p>
        </p:txBody>
      </p:sp>
      <p:pic>
        <p:nvPicPr>
          <p:cNvPr id="7170" name="Picture 2" descr="C:\Users\mlitvack\AppData\Local\Microsoft\Windows\Temporary Internet Files\Content.IE5\3LEP6XV7\lgi01a201311071300[1].jpg"/>
          <p:cNvPicPr>
            <a:picLocks noChangeAspect="1" noChangeArrowheads="1"/>
          </p:cNvPicPr>
          <p:nvPr/>
        </p:nvPicPr>
        <p:blipFill>
          <a:blip r:embed="rId2" cstate="print"/>
          <a:srcRect/>
          <a:stretch>
            <a:fillRect/>
          </a:stretch>
        </p:blipFill>
        <p:spPr bwMode="auto">
          <a:xfrm>
            <a:off x="7315200" y="304800"/>
            <a:ext cx="1067669" cy="9144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DOL Final Overtime Rule</a:t>
            </a:r>
            <a:endParaRPr lang="en-US" dirty="0"/>
          </a:p>
        </p:txBody>
      </p:sp>
      <p:sp>
        <p:nvSpPr>
          <p:cNvPr id="3" name="Content Placeholder 2"/>
          <p:cNvSpPr>
            <a:spLocks noGrp="1"/>
          </p:cNvSpPr>
          <p:nvPr>
            <p:ph idx="1"/>
          </p:nvPr>
        </p:nvSpPr>
        <p:spPr/>
        <p:txBody>
          <a:bodyPr/>
          <a:lstStyle/>
          <a:p>
            <a:r>
              <a:rPr lang="en-US" dirty="0" smtClean="0"/>
              <a:t>In May 2016, the DOL published its final rule updating the overtime regulations to increase the salary thresholds for determining eligibility for these exemptions, significantly expanding the universe of employees entitled to overtime pay, effective December 1, 2016.</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59</a:t>
            </a:fld>
            <a:endParaRPr lang="en-US" dirty="0"/>
          </a:p>
        </p:txBody>
      </p:sp>
      <p:pic>
        <p:nvPicPr>
          <p:cNvPr id="18434" name="Picture 2" descr="C:\Users\kahearn\AppData\Local\Microsoft\Windows\Temporary Internet Files\Content.IE5\WCE4N3MU\atraer+clientes+blog[1].jpg"/>
          <p:cNvPicPr>
            <a:picLocks noChangeAspect="1" noChangeArrowheads="1"/>
          </p:cNvPicPr>
          <p:nvPr/>
        </p:nvPicPr>
        <p:blipFill>
          <a:blip r:embed="rId3" cstate="print"/>
          <a:srcRect/>
          <a:stretch>
            <a:fillRect/>
          </a:stretch>
        </p:blipFill>
        <p:spPr bwMode="auto">
          <a:xfrm>
            <a:off x="3276600" y="4724400"/>
            <a:ext cx="2466975" cy="18478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dirty="0" smtClean="0"/>
              <a:t>FMLA Basics</a:t>
            </a:r>
          </a:p>
        </p:txBody>
      </p:sp>
      <p:sp>
        <p:nvSpPr>
          <p:cNvPr id="7171" name="Rectangle 3"/>
          <p:cNvSpPr>
            <a:spLocks noGrp="1" noChangeArrowheads="1"/>
          </p:cNvSpPr>
          <p:nvPr>
            <p:ph idx="1"/>
          </p:nvPr>
        </p:nvSpPr>
        <p:spPr>
          <a:xfrm>
            <a:off x="152400" y="1524000"/>
            <a:ext cx="8534400" cy="4800600"/>
          </a:xfrm>
        </p:spPr>
        <p:txBody>
          <a:bodyPr rtlCol="0">
            <a:noAutofit/>
          </a:bodyPr>
          <a:lstStyle/>
          <a:p>
            <a:pPr marL="631825" indent="-349250" eaLnBrk="1" fontAlgn="auto" hangingPunct="1">
              <a:spcBef>
                <a:spcPts val="1800"/>
              </a:spcBef>
              <a:spcAft>
                <a:spcPts val="0"/>
              </a:spcAft>
              <a:buFont typeface="Wingdings" pitchFamily="2" charset="2"/>
              <a:buChar char="§"/>
              <a:defRPr/>
            </a:pPr>
            <a:r>
              <a:rPr lang="en-US" sz="2400" dirty="0" smtClean="0"/>
              <a:t>Provides “eligible employees” with up to 12 workweeks of unpaid leave in a 12-month period for a qualifying reason.</a:t>
            </a:r>
          </a:p>
          <a:p>
            <a:pPr marL="924433" lvl="1" indent="-349250">
              <a:spcBef>
                <a:spcPts val="1800"/>
              </a:spcBef>
              <a:buFont typeface="Wingdings" pitchFamily="2" charset="2"/>
              <a:buChar char="§"/>
              <a:defRPr/>
            </a:pPr>
            <a:r>
              <a:rPr lang="en-US" sz="2400" dirty="0" smtClean="0"/>
              <a:t>To be considered “eligible”, a school employee must have:</a:t>
            </a:r>
          </a:p>
          <a:p>
            <a:pPr marL="1189609" lvl="2" indent="-349250">
              <a:spcBef>
                <a:spcPts val="1800"/>
              </a:spcBef>
              <a:buFont typeface="Wingdings" pitchFamily="2" charset="2"/>
              <a:buChar char="§"/>
              <a:defRPr/>
            </a:pPr>
            <a:r>
              <a:rPr lang="en-US" dirty="0" smtClean="0"/>
              <a:t>been employed by the school district for at least 12 months (need not be consecutive);</a:t>
            </a:r>
          </a:p>
          <a:p>
            <a:pPr marL="1189609" lvl="2" indent="-349250">
              <a:spcBef>
                <a:spcPts val="1800"/>
              </a:spcBef>
              <a:buFont typeface="Wingdings" pitchFamily="2" charset="2"/>
              <a:buChar char="§"/>
              <a:defRPr/>
            </a:pPr>
            <a:r>
              <a:rPr lang="en-US" dirty="0" smtClean="0"/>
              <a:t>p</a:t>
            </a:r>
            <a:r>
              <a:rPr lang="en-US" dirty="0" smtClean="0"/>
              <a:t>rovided </a:t>
            </a:r>
            <a:r>
              <a:rPr lang="en-US" dirty="0" smtClean="0"/>
              <a:t>at least 1250 hours of service during the 12-month period that immediately precedes the request for leave; and</a:t>
            </a:r>
          </a:p>
          <a:p>
            <a:pPr marL="1189609" lvl="2" indent="-349250">
              <a:spcBef>
                <a:spcPts val="1800"/>
              </a:spcBef>
              <a:buFont typeface="Wingdings" pitchFamily="2" charset="2"/>
              <a:buChar char="§"/>
              <a:defRPr/>
            </a:pPr>
            <a:r>
              <a:rPr lang="en-US" dirty="0" smtClean="0"/>
              <a:t>been employed at a location where the employer has at least 50 employees within 75 miles. </a:t>
            </a:r>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normAutofit/>
          </a:bodyPr>
          <a:lstStyle/>
          <a:p>
            <a:fld id="{FA9C95EF-033C-4528-BDA5-A38139B9E06E}"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Rule – Key Changes</a:t>
            </a:r>
            <a:endParaRPr lang="en-US" dirty="0"/>
          </a:p>
        </p:txBody>
      </p:sp>
      <p:sp>
        <p:nvSpPr>
          <p:cNvPr id="3" name="Content Placeholder 2"/>
          <p:cNvSpPr>
            <a:spLocks noGrp="1"/>
          </p:cNvSpPr>
          <p:nvPr>
            <p:ph idx="1"/>
          </p:nvPr>
        </p:nvSpPr>
        <p:spPr>
          <a:xfrm>
            <a:off x="228600" y="1828800"/>
            <a:ext cx="8915400" cy="5029200"/>
          </a:xfrm>
        </p:spPr>
        <p:txBody>
          <a:bodyPr>
            <a:normAutofit/>
          </a:bodyPr>
          <a:lstStyle/>
          <a:p>
            <a:r>
              <a:rPr lang="en-US" dirty="0" smtClean="0"/>
              <a:t>The Final Rule:</a:t>
            </a:r>
          </a:p>
          <a:p>
            <a:pPr lvl="1"/>
            <a:r>
              <a:rPr lang="en-US" dirty="0" smtClean="0"/>
              <a:t>Raises the standard salary level threshold to equal the 40</a:t>
            </a:r>
            <a:r>
              <a:rPr lang="en-US" baseline="30000" dirty="0" smtClean="0"/>
              <a:t>th</a:t>
            </a:r>
            <a:r>
              <a:rPr lang="en-US" dirty="0" smtClean="0"/>
              <a:t> percentile of weekly earnings for full-time salaried workers in the lowest-wage Census region (currently the South), </a:t>
            </a:r>
            <a:r>
              <a:rPr lang="en-US" i="1" dirty="0" smtClean="0"/>
              <a:t>i.e., </a:t>
            </a:r>
            <a:r>
              <a:rPr lang="en-US" dirty="0" smtClean="0"/>
              <a:t>from $455/week to $913/week ($47,476 annually for a full-year worker).</a:t>
            </a:r>
          </a:p>
          <a:p>
            <a:pPr lvl="1"/>
            <a:r>
              <a:rPr lang="en-US" dirty="0" smtClean="0"/>
              <a:t>Updates the total annual compensation level for a HCE to the 90</a:t>
            </a:r>
            <a:r>
              <a:rPr lang="en-US" baseline="30000" dirty="0" smtClean="0"/>
              <a:t>th</a:t>
            </a:r>
            <a:r>
              <a:rPr lang="en-US" dirty="0" smtClean="0"/>
              <a:t> percentile of full-time salaried workers nationally from the current $100,000 to $134,004 annually.</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60</a:t>
            </a:fld>
            <a:endParaRPr lang="en-US" dirty="0"/>
          </a:p>
        </p:txBody>
      </p:sp>
      <p:pic>
        <p:nvPicPr>
          <p:cNvPr id="3074" name="Picture 2" descr="C:\Users\eogrady\AppData\Local\Microsoft\Windows\Temporary Internet Files\Content.IE5\RW6FULEP\change1[1].jpg"/>
          <p:cNvPicPr>
            <a:picLocks noChangeAspect="1" noChangeArrowheads="1"/>
          </p:cNvPicPr>
          <p:nvPr/>
        </p:nvPicPr>
        <p:blipFill>
          <a:blip r:embed="rId2" cstate="print"/>
          <a:srcRect/>
          <a:stretch>
            <a:fillRect/>
          </a:stretch>
        </p:blipFill>
        <p:spPr bwMode="auto">
          <a:xfrm>
            <a:off x="6781800" y="1524000"/>
            <a:ext cx="2133600" cy="9906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Rule – Key Changes (cont’d)</a:t>
            </a:r>
            <a:endParaRPr lang="en-US" dirty="0"/>
          </a:p>
        </p:txBody>
      </p:sp>
      <p:sp>
        <p:nvSpPr>
          <p:cNvPr id="3" name="Content Placeholder 2"/>
          <p:cNvSpPr>
            <a:spLocks noGrp="1"/>
          </p:cNvSpPr>
          <p:nvPr>
            <p:ph idx="1"/>
          </p:nvPr>
        </p:nvSpPr>
        <p:spPr>
          <a:xfrm>
            <a:off x="457200" y="1905000"/>
            <a:ext cx="8229600" cy="4724400"/>
          </a:xfrm>
        </p:spPr>
        <p:txBody>
          <a:bodyPr>
            <a:normAutofit fontScale="92500" lnSpcReduction="20000"/>
          </a:bodyPr>
          <a:lstStyle/>
          <a:p>
            <a:r>
              <a:rPr lang="en-US" dirty="0" smtClean="0"/>
              <a:t>The Final Rule:</a:t>
            </a:r>
          </a:p>
          <a:p>
            <a:pPr lvl="1"/>
            <a:r>
              <a:rPr lang="en-US" dirty="0" smtClean="0"/>
              <a:t>Automatically updates the standard salary threshold and HCE requirements every three years beginning January 1,2020.</a:t>
            </a:r>
          </a:p>
          <a:p>
            <a:pPr lvl="1"/>
            <a:r>
              <a:rPr lang="en-US" dirty="0" smtClean="0"/>
              <a:t>Allows up to 10% of the salary threshold for non-highly compensated employees to be met by discretionary bonuses, incentive pay, or commissions, provided these payments are made on at least a quarterly basis.</a:t>
            </a:r>
          </a:p>
          <a:p>
            <a:pPr lvl="1"/>
            <a:r>
              <a:rPr lang="en-US" b="1" dirty="0" smtClean="0"/>
              <a:t>No</a:t>
            </a:r>
            <a:r>
              <a:rPr lang="en-US" dirty="0" smtClean="0"/>
              <a:t> changes are made to the “duties test” that determines whether white collar salaried workers earning more than the salary threshold are ineligible for overtime pay.</a:t>
            </a:r>
          </a:p>
          <a:p>
            <a:pPr lvl="1"/>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Current vs. </a:t>
            </a:r>
            <a:r>
              <a:rPr lang="en-US" dirty="0" smtClean="0"/>
              <a:t>“New” </a:t>
            </a:r>
            <a:r>
              <a:rPr lang="en-US" dirty="0" smtClean="0"/>
              <a:t>Rule</a:t>
            </a:r>
            <a:endParaRPr lang="en-US" dirty="0"/>
          </a:p>
        </p:txBody>
      </p:sp>
      <p:graphicFrame>
        <p:nvGraphicFramePr>
          <p:cNvPr id="6" name="Content Placeholder 5"/>
          <p:cNvGraphicFramePr>
            <a:graphicFrameLocks noGrp="1"/>
          </p:cNvGraphicFramePr>
          <p:nvPr>
            <p:ph idx="1"/>
          </p:nvPr>
        </p:nvGraphicFramePr>
        <p:xfrm>
          <a:off x="228600" y="1774825"/>
          <a:ext cx="8763000" cy="4612192"/>
        </p:xfrm>
        <a:graphic>
          <a:graphicData uri="http://schemas.openxmlformats.org/drawingml/2006/table">
            <a:tbl>
              <a:tblPr firstRow="1" bandRow="1">
                <a:tableStyleId>{5C22544A-7EE6-4342-B048-85BDC9FD1C3A}</a:tableStyleId>
              </a:tblPr>
              <a:tblGrid>
                <a:gridCol w="1691105"/>
                <a:gridCol w="3612816"/>
                <a:gridCol w="3459079"/>
              </a:tblGrid>
              <a:tr h="699582">
                <a:tc>
                  <a:txBody>
                    <a:bodyPr/>
                    <a:lstStyle/>
                    <a:p>
                      <a:endParaRPr lang="en-US" dirty="0"/>
                    </a:p>
                  </a:txBody>
                  <a:tcPr/>
                </a:tc>
                <a:tc>
                  <a:txBody>
                    <a:bodyPr/>
                    <a:lstStyle/>
                    <a:p>
                      <a:pPr algn="ctr"/>
                      <a:r>
                        <a:rPr lang="en-US" dirty="0" smtClean="0"/>
                        <a:t>Current regulations</a:t>
                      </a:r>
                    </a:p>
                    <a:p>
                      <a:pPr algn="ctr"/>
                      <a:r>
                        <a:rPr lang="en-US" dirty="0" smtClean="0"/>
                        <a:t> (Until Effective Date of Final</a:t>
                      </a:r>
                      <a:r>
                        <a:rPr lang="en-US" baseline="0" dirty="0" smtClean="0"/>
                        <a:t> Rule)</a:t>
                      </a:r>
                      <a:endParaRPr lang="en-US" dirty="0"/>
                    </a:p>
                  </a:txBody>
                  <a:tcPr/>
                </a:tc>
                <a:tc>
                  <a:txBody>
                    <a:bodyPr/>
                    <a:lstStyle/>
                    <a:p>
                      <a:pPr algn="ctr"/>
                      <a:r>
                        <a:rPr lang="en-US" dirty="0" smtClean="0"/>
                        <a:t>Final Rule </a:t>
                      </a:r>
                    </a:p>
                    <a:p>
                      <a:pPr algn="ctr"/>
                      <a:r>
                        <a:rPr lang="en-US" dirty="0" smtClean="0"/>
                        <a:t>(Proposed Effective December 1, 2016)</a:t>
                      </a:r>
                      <a:endParaRPr lang="en-US" dirty="0"/>
                    </a:p>
                  </a:txBody>
                  <a:tcPr/>
                </a:tc>
              </a:tr>
              <a:tr h="699582">
                <a:tc>
                  <a:txBody>
                    <a:bodyPr/>
                    <a:lstStyle/>
                    <a:p>
                      <a:r>
                        <a:rPr lang="en-US" sz="1200" dirty="0" smtClean="0"/>
                        <a:t>Salary Level</a:t>
                      </a:r>
                      <a:endParaRPr lang="en-US" sz="1200" dirty="0"/>
                    </a:p>
                  </a:txBody>
                  <a:tcPr/>
                </a:tc>
                <a:tc>
                  <a:txBody>
                    <a:bodyPr/>
                    <a:lstStyle/>
                    <a:p>
                      <a:r>
                        <a:rPr lang="en-US" sz="1200" dirty="0" smtClean="0"/>
                        <a:t>$455 weekly</a:t>
                      </a:r>
                    </a:p>
                    <a:p>
                      <a:r>
                        <a:rPr lang="en-US" sz="1200" dirty="0" smtClean="0"/>
                        <a:t>($23,660</a:t>
                      </a:r>
                      <a:r>
                        <a:rPr lang="en-US" sz="1200" baseline="0" dirty="0" smtClean="0"/>
                        <a:t> for a full-year worker)</a:t>
                      </a:r>
                      <a:endParaRPr lang="en-US" sz="1200" dirty="0"/>
                    </a:p>
                  </a:txBody>
                  <a:tcPr/>
                </a:tc>
                <a:tc>
                  <a:txBody>
                    <a:bodyPr/>
                    <a:lstStyle/>
                    <a:p>
                      <a:r>
                        <a:rPr lang="en-US" sz="1200" dirty="0" smtClean="0"/>
                        <a:t>$913</a:t>
                      </a:r>
                      <a:r>
                        <a:rPr lang="en-US" sz="1200" baseline="0" dirty="0" smtClean="0"/>
                        <a:t> weekly ($47,476 for a full-year worker) </a:t>
                      </a:r>
                    </a:p>
                    <a:p>
                      <a:r>
                        <a:rPr lang="en-US" sz="1200" baseline="0" dirty="0" smtClean="0"/>
                        <a:t>40</a:t>
                      </a:r>
                      <a:r>
                        <a:rPr lang="en-US" sz="1200" baseline="30000" dirty="0" smtClean="0"/>
                        <a:t>th</a:t>
                      </a:r>
                      <a:r>
                        <a:rPr lang="en-US" sz="1200" baseline="0" dirty="0" smtClean="0"/>
                        <a:t> percentile of full-time salaried workers in the lowest-wage Census region (currently the South)</a:t>
                      </a:r>
                      <a:endParaRPr lang="en-US" sz="1200" dirty="0"/>
                    </a:p>
                  </a:txBody>
                  <a:tcPr/>
                </a:tc>
              </a:tr>
              <a:tr h="699582">
                <a:tc>
                  <a:txBody>
                    <a:bodyPr/>
                    <a:lstStyle/>
                    <a:p>
                      <a:r>
                        <a:rPr lang="en-US" sz="1200" dirty="0" smtClean="0"/>
                        <a:t>HCE Total Annual Compensation Level</a:t>
                      </a:r>
                    </a:p>
                  </a:txBody>
                  <a:tcPr/>
                </a:tc>
                <a:tc>
                  <a:txBody>
                    <a:bodyPr/>
                    <a:lstStyle/>
                    <a:p>
                      <a:r>
                        <a:rPr lang="en-US" sz="1200" dirty="0" smtClean="0"/>
                        <a:t>$100,000 annually</a:t>
                      </a:r>
                      <a:endParaRPr lang="en-US" sz="1200" dirty="0"/>
                    </a:p>
                  </a:txBody>
                  <a:tcPr/>
                </a:tc>
                <a:tc>
                  <a:txBody>
                    <a:bodyPr/>
                    <a:lstStyle/>
                    <a:p>
                      <a:r>
                        <a:rPr lang="en-US" sz="1200" dirty="0" smtClean="0"/>
                        <a:t>$134,004 annually</a:t>
                      </a:r>
                    </a:p>
                    <a:p>
                      <a:r>
                        <a:rPr lang="en-US" sz="1200" dirty="0" smtClean="0"/>
                        <a:t>90</a:t>
                      </a:r>
                      <a:r>
                        <a:rPr lang="en-US" sz="1200" baseline="30000" dirty="0" smtClean="0"/>
                        <a:t>th</a:t>
                      </a:r>
                      <a:r>
                        <a:rPr lang="en-US" sz="1200" baseline="0" dirty="0" smtClean="0"/>
                        <a:t> percentile of full-time salaried workers nationally</a:t>
                      </a:r>
                      <a:endParaRPr lang="en-US" sz="1200" dirty="0"/>
                    </a:p>
                  </a:txBody>
                  <a:tcPr/>
                </a:tc>
              </a:tr>
              <a:tr h="1099344">
                <a:tc>
                  <a:txBody>
                    <a:bodyPr/>
                    <a:lstStyle/>
                    <a:p>
                      <a:r>
                        <a:rPr lang="en-US" sz="1200" dirty="0" smtClean="0"/>
                        <a:t>Automatic Adjusting</a:t>
                      </a:r>
                      <a:endParaRPr lang="en-US" sz="1200" dirty="0"/>
                    </a:p>
                  </a:txBody>
                  <a:tcPr/>
                </a:tc>
                <a:tc>
                  <a:txBody>
                    <a:bodyPr/>
                    <a:lstStyle/>
                    <a:p>
                      <a:r>
                        <a:rPr lang="en-US" sz="1200" dirty="0" smtClean="0"/>
                        <a:t>None</a:t>
                      </a:r>
                      <a:endParaRPr lang="en-US" sz="1200" dirty="0"/>
                    </a:p>
                  </a:txBody>
                  <a:tcPr/>
                </a:tc>
                <a:tc>
                  <a:txBody>
                    <a:bodyPr/>
                    <a:lstStyle/>
                    <a:p>
                      <a:r>
                        <a:rPr lang="en-US" sz="1200" dirty="0" smtClean="0"/>
                        <a:t>Every 3 years, maintaining the standard salary level at the 40</a:t>
                      </a:r>
                      <a:r>
                        <a:rPr lang="en-US" sz="1200" baseline="30000" dirty="0" smtClean="0"/>
                        <a:t>th</a:t>
                      </a:r>
                      <a:r>
                        <a:rPr lang="en-US" sz="1200" dirty="0" smtClean="0"/>
                        <a:t> percentile of full-time salaried workers in the lowest-wage</a:t>
                      </a:r>
                      <a:r>
                        <a:rPr lang="en-US" sz="1200" baseline="0" dirty="0" smtClean="0"/>
                        <a:t> Census region, and the HCE total annual compensation level at the 90</a:t>
                      </a:r>
                      <a:r>
                        <a:rPr lang="en-US" sz="1200" baseline="30000" dirty="0" smtClean="0"/>
                        <a:t>th</a:t>
                      </a:r>
                      <a:r>
                        <a:rPr lang="en-US" sz="1200" baseline="0" dirty="0" smtClean="0"/>
                        <a:t> percentile of full-time salaried workers nationally.</a:t>
                      </a:r>
                      <a:endParaRPr lang="en-US" sz="1200" dirty="0"/>
                    </a:p>
                  </a:txBody>
                  <a:tcPr/>
                </a:tc>
              </a:tr>
              <a:tr h="699582">
                <a:tc>
                  <a:txBody>
                    <a:bodyPr/>
                    <a:lstStyle/>
                    <a:p>
                      <a:r>
                        <a:rPr lang="en-US" sz="1200" dirty="0" smtClean="0"/>
                        <a:t>Bonuses</a:t>
                      </a:r>
                      <a:endParaRPr lang="en-US" sz="1200" dirty="0"/>
                    </a:p>
                  </a:txBody>
                  <a:tcPr/>
                </a:tc>
                <a:tc>
                  <a:txBody>
                    <a:bodyPr/>
                    <a:lstStyle/>
                    <a:p>
                      <a:r>
                        <a:rPr lang="en-US" sz="1200" dirty="0" smtClean="0"/>
                        <a:t>No provision</a:t>
                      </a:r>
                      <a:r>
                        <a:rPr lang="en-US" sz="1200" baseline="0" dirty="0" smtClean="0"/>
                        <a:t> to count nondiscretionary bonuses and commissions toward the standard salary level.</a:t>
                      </a:r>
                      <a:endParaRPr lang="en-US" sz="1200" dirty="0"/>
                    </a:p>
                  </a:txBody>
                  <a:tcPr/>
                </a:tc>
                <a:tc>
                  <a:txBody>
                    <a:bodyPr/>
                    <a:lstStyle/>
                    <a:p>
                      <a:r>
                        <a:rPr lang="en-US" sz="1200" dirty="0" smtClean="0"/>
                        <a:t>Up to 10% of standard salary level can come from nondiscretionary bonuses,</a:t>
                      </a:r>
                      <a:r>
                        <a:rPr lang="en-US" sz="1200" baseline="0" dirty="0" smtClean="0"/>
                        <a:t> incentive payments, and commissioners, paid at least quarterly.</a:t>
                      </a:r>
                      <a:endParaRPr lang="en-US" sz="1200" dirty="0"/>
                    </a:p>
                  </a:txBody>
                  <a:tcPr/>
                </a:tc>
              </a:tr>
              <a:tr h="499702">
                <a:tc>
                  <a:txBody>
                    <a:bodyPr/>
                    <a:lstStyle/>
                    <a:p>
                      <a:r>
                        <a:rPr lang="en-US" sz="1200" dirty="0" smtClean="0"/>
                        <a:t>Standard Duties Test</a:t>
                      </a:r>
                      <a:endParaRPr lang="en-US" sz="1200" dirty="0"/>
                    </a:p>
                  </a:txBody>
                  <a:tcPr/>
                </a:tc>
                <a:tc>
                  <a:txBody>
                    <a:bodyPr/>
                    <a:lstStyle/>
                    <a:p>
                      <a:r>
                        <a:rPr lang="en-US" sz="1200" dirty="0" smtClean="0"/>
                        <a:t>See WHD Fact Sheet #17A for a description of executive, administrative and professional duties.</a:t>
                      </a:r>
                      <a:endParaRPr lang="en-US" sz="1200" dirty="0"/>
                    </a:p>
                  </a:txBody>
                  <a:tcPr/>
                </a:tc>
                <a:tc>
                  <a:txBody>
                    <a:bodyPr/>
                    <a:lstStyle/>
                    <a:p>
                      <a:r>
                        <a:rPr lang="en-US" sz="1200" dirty="0" smtClean="0"/>
                        <a:t>No changes to the standard duties</a:t>
                      </a:r>
                      <a:r>
                        <a:rPr lang="en-US" sz="1200" baseline="0" dirty="0" smtClean="0"/>
                        <a:t> test.</a:t>
                      </a:r>
                      <a:endParaRPr lang="en-US" sz="1200" dirty="0"/>
                    </a:p>
                  </a:txBody>
                  <a:tcPr/>
                </a:tc>
              </a:tr>
            </a:tbl>
          </a:graphicData>
        </a:graphic>
      </p:graphicFrame>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With “New” Rule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Employers began to consider several options:</a:t>
            </a:r>
          </a:p>
          <a:p>
            <a:pPr lvl="1"/>
            <a:r>
              <a:rPr lang="en-US" dirty="0" smtClean="0"/>
              <a:t>Increase salaries to the new thresholds to maintain workers’ exempt status;</a:t>
            </a:r>
          </a:p>
          <a:p>
            <a:pPr lvl="1"/>
            <a:r>
              <a:rPr lang="en-US" dirty="0" smtClean="0"/>
              <a:t>Reduce workloads or distribute work hours among other employees to avoid overtime;</a:t>
            </a:r>
          </a:p>
          <a:p>
            <a:pPr lvl="1"/>
            <a:r>
              <a:rPr lang="en-US" dirty="0" smtClean="0"/>
              <a:t>Pay current salary  plus overtime at 1.5x the employee’s regular rate for OT worked (Rule does not require that newly-eligible employees be converted to hourly pay); </a:t>
            </a:r>
          </a:p>
          <a:p>
            <a:pPr lvl="1"/>
            <a:r>
              <a:rPr lang="en-US" dirty="0" smtClean="0"/>
              <a:t>Modify the employee’s rate of pay to account for overtime obligations to hold constant total weekly pay.</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States Chose Another Option!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Nevada, Texas, Alabama, Arizona, Arkansas, Georgia, Indiana, Kansas, Louisiana, Nebraska, Ohio, Oklahoma, South Carolina, Utah, Wisconsin, Kentucky, Iowa, Maine, New Mexico, Mississippi, Michigan.</a:t>
            </a:r>
          </a:p>
          <a:p>
            <a:r>
              <a:rPr lang="en-US" dirty="0" smtClean="0"/>
              <a:t>Lawsuit filed 9/20/16 against DOL in U.S. District Court – E.D. Texas.</a:t>
            </a:r>
          </a:p>
          <a:p>
            <a:r>
              <a:rPr lang="en-US" dirty="0" smtClean="0"/>
              <a:t>Relief Sought:</a:t>
            </a:r>
          </a:p>
          <a:p>
            <a:pPr lvl="1"/>
            <a:r>
              <a:rPr lang="en-US" dirty="0" smtClean="0"/>
              <a:t>Declaratory Judgment</a:t>
            </a:r>
          </a:p>
          <a:p>
            <a:pPr lvl="1"/>
            <a:r>
              <a:rPr lang="en-US" dirty="0" smtClean="0"/>
              <a:t>Temporary or Preliminary Injunction</a:t>
            </a:r>
          </a:p>
          <a:p>
            <a:pPr lvl="1"/>
            <a:r>
              <a:rPr lang="en-US" dirty="0" smtClean="0"/>
              <a:t>Permanent Injunction</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64</a:t>
            </a:fld>
            <a:endParaRPr lang="en-US" dirty="0"/>
          </a:p>
        </p:txBody>
      </p:sp>
      <p:pic>
        <p:nvPicPr>
          <p:cNvPr id="8196" name="Picture 4" descr="C:\Users\mlitvack\AppData\Local\Microsoft\Windows\Temporary Internet Files\Content.IE5\ZQ8TD3MA\tv1[1].png"/>
          <p:cNvPicPr>
            <a:picLocks noChangeAspect="1" noChangeArrowheads="1"/>
          </p:cNvPicPr>
          <p:nvPr/>
        </p:nvPicPr>
        <p:blipFill>
          <a:blip r:embed="rId2" cstate="print"/>
          <a:srcRect/>
          <a:stretch>
            <a:fillRect/>
          </a:stretch>
        </p:blipFill>
        <p:spPr bwMode="auto">
          <a:xfrm>
            <a:off x="6172200" y="4267200"/>
            <a:ext cx="2870200" cy="21336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State of Nevada, et al. v. U.S. Dept. of Labor, et al.</a:t>
            </a:r>
            <a:endParaRPr lang="en-US" i="1" dirty="0"/>
          </a:p>
        </p:txBody>
      </p:sp>
      <p:sp>
        <p:nvSpPr>
          <p:cNvPr id="3" name="Content Placeholder 2"/>
          <p:cNvSpPr>
            <a:spLocks noGrp="1"/>
          </p:cNvSpPr>
          <p:nvPr>
            <p:ph idx="1"/>
          </p:nvPr>
        </p:nvSpPr>
        <p:spPr>
          <a:xfrm>
            <a:off x="457200" y="1676400"/>
            <a:ext cx="8229600" cy="4952999"/>
          </a:xfrm>
        </p:spPr>
        <p:txBody>
          <a:bodyPr>
            <a:normAutofit fontScale="85000" lnSpcReduction="20000"/>
          </a:bodyPr>
          <a:lstStyle/>
          <a:p>
            <a:r>
              <a:rPr lang="en-US" dirty="0" smtClean="0"/>
              <a:t>Theories of the case:</a:t>
            </a:r>
          </a:p>
          <a:p>
            <a:pPr lvl="1"/>
            <a:r>
              <a:rPr lang="en-US" dirty="0" smtClean="0"/>
              <a:t>New rules violate the 10</a:t>
            </a:r>
            <a:r>
              <a:rPr lang="en-US" baseline="30000" dirty="0" smtClean="0"/>
              <a:t>th</a:t>
            </a:r>
            <a:r>
              <a:rPr lang="en-US" dirty="0" smtClean="0"/>
              <a:t> Amendment and State sovereignty by (1) dictating wages states must pay, what hours </a:t>
            </a:r>
            <a:r>
              <a:rPr lang="en-US" dirty="0" smtClean="0"/>
              <a:t>S</a:t>
            </a:r>
            <a:r>
              <a:rPr lang="en-US" dirty="0" smtClean="0"/>
              <a:t>tate employees must </a:t>
            </a:r>
            <a:r>
              <a:rPr lang="en-US" dirty="0" smtClean="0"/>
              <a:t>work, and what compensation they will be required to pay for OT; (2) effectively </a:t>
            </a:r>
            <a:r>
              <a:rPr lang="en-US" dirty="0" smtClean="0"/>
              <a:t>controlling State budgets by mandating </a:t>
            </a:r>
            <a:r>
              <a:rPr lang="en-US" dirty="0" smtClean="0"/>
              <a:t>how state monies will be spent.</a:t>
            </a:r>
          </a:p>
          <a:p>
            <a:pPr lvl="1"/>
            <a:r>
              <a:rPr lang="en-US" dirty="0" smtClean="0"/>
              <a:t>New rules violate the FLSA by using salary as a proxy for examining whether an employee is employed in a “bona a fide executive, administrative and professional capacity.”  (Functional test vs. salary test).</a:t>
            </a:r>
          </a:p>
          <a:p>
            <a:pPr lvl="1"/>
            <a:r>
              <a:rPr lang="en-US" dirty="0" smtClean="0"/>
              <a:t>Indexing mechanism violates statute’s requirement that the tests be defined “from time to time”.</a:t>
            </a:r>
          </a:p>
          <a:p>
            <a:pPr lvl="1"/>
            <a:r>
              <a:rPr lang="en-US" dirty="0" smtClean="0"/>
              <a:t>DOL rule is an unconstitutional exercise of Congress’ legislative power.</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65</a:t>
            </a:fld>
            <a:endParaRPr lang="en-US" dirty="0"/>
          </a:p>
        </p:txBody>
      </p:sp>
      <p:pic>
        <p:nvPicPr>
          <p:cNvPr id="9219" name="Picture 3" descr="C:\Users\mlitvack\AppData\Local\Microsoft\Windows\Temporary Internet Files\Content.IE5\5G158W5X\State-Flag-States-8-2015072945[1].png"/>
          <p:cNvPicPr>
            <a:picLocks noChangeAspect="1" noChangeArrowheads="1"/>
          </p:cNvPicPr>
          <p:nvPr/>
        </p:nvPicPr>
        <p:blipFill>
          <a:blip r:embed="rId2" cstate="print"/>
          <a:srcRect/>
          <a:stretch>
            <a:fillRect/>
          </a:stretch>
        </p:blipFill>
        <p:spPr bwMode="auto">
          <a:xfrm>
            <a:off x="8261985" y="228600"/>
            <a:ext cx="882015" cy="1143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Litigation</a:t>
            </a:r>
            <a:endParaRPr lang="en-US" dirty="0"/>
          </a:p>
        </p:txBody>
      </p:sp>
      <p:sp>
        <p:nvSpPr>
          <p:cNvPr id="3" name="Content Placeholder 2"/>
          <p:cNvSpPr>
            <a:spLocks noGrp="1"/>
          </p:cNvSpPr>
          <p:nvPr>
            <p:ph idx="1"/>
          </p:nvPr>
        </p:nvSpPr>
        <p:spPr/>
        <p:txBody>
          <a:bodyPr/>
          <a:lstStyle/>
          <a:p>
            <a:r>
              <a:rPr lang="en-US" dirty="0" smtClean="0"/>
              <a:t>On 11/22/16, U.S. District Court Judge Amos </a:t>
            </a:r>
            <a:r>
              <a:rPr lang="en-US" dirty="0" err="1" smtClean="0"/>
              <a:t>Mazzant</a:t>
            </a:r>
            <a:r>
              <a:rPr lang="en-US" dirty="0" smtClean="0"/>
              <a:t> granted the </a:t>
            </a:r>
            <a:r>
              <a:rPr lang="en-US" dirty="0" smtClean="0"/>
              <a:t>States’ </a:t>
            </a:r>
            <a:r>
              <a:rPr lang="en-US" dirty="0" smtClean="0"/>
              <a:t>Emergency Motion for a nationwide preliminary injunction.</a:t>
            </a:r>
          </a:p>
          <a:p>
            <a:r>
              <a:rPr lang="en-US" dirty="0" smtClean="0"/>
              <a:t>On 12/1/16, (the day the rule was to have gone into effect) DOL filed a Notice to Appeal the preliminary injunction to the U.S. Court of Appeals for the Fifth Circuit. </a:t>
            </a:r>
          </a:p>
          <a:p>
            <a:pPr lvl="1"/>
            <a:r>
              <a:rPr lang="en-US" dirty="0" smtClean="0"/>
              <a:t>DOL’s Motion to Expedite the appeal was granted.</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Court’s Decision on the P.I.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DOL’s rules not entitled to deference because Congress has spoken directly on the issue, carving out the EAP exemptions, demonstrating it expects exemption to be based on duties/functions, not on an employee’s salary.</a:t>
            </a:r>
          </a:p>
          <a:p>
            <a:r>
              <a:rPr lang="en-US" dirty="0" smtClean="0"/>
              <a:t>Nothing in the </a:t>
            </a:r>
            <a:r>
              <a:rPr lang="en-US" dirty="0" smtClean="0"/>
              <a:t>exemption appears </a:t>
            </a:r>
            <a:r>
              <a:rPr lang="en-US" dirty="0" smtClean="0"/>
              <a:t>to give DOL the authority </a:t>
            </a:r>
            <a:r>
              <a:rPr lang="en-US" dirty="0" smtClean="0"/>
              <a:t>to define </a:t>
            </a:r>
            <a:r>
              <a:rPr lang="en-US" dirty="0" smtClean="0"/>
              <a:t>or limit the exemption based on minimum salary levels.</a:t>
            </a:r>
          </a:p>
          <a:p>
            <a:r>
              <a:rPr lang="en-US" dirty="0" smtClean="0"/>
              <a:t>Minimum salary level is raised </a:t>
            </a:r>
            <a:r>
              <a:rPr lang="en-US" dirty="0" smtClean="0"/>
              <a:t>so high such </a:t>
            </a:r>
            <a:r>
              <a:rPr lang="en-US" dirty="0" smtClean="0"/>
              <a:t>that it </a:t>
            </a:r>
            <a:r>
              <a:rPr lang="en-US" dirty="0" smtClean="0"/>
              <a:t>supplants the </a:t>
            </a:r>
            <a:r>
              <a:rPr lang="en-US" dirty="0" smtClean="0"/>
              <a:t>duties test.</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67</a:t>
            </a:fld>
            <a:endParaRPr lang="en-US" dirty="0"/>
          </a:p>
        </p:txBody>
      </p:sp>
      <p:pic>
        <p:nvPicPr>
          <p:cNvPr id="10243" name="Picture 3" descr="C:\Users\mlitvack\AppData\Local\Microsoft\Windows\Temporary Internet Files\Content.IE5\5G158W5X\8466627666_54aa44015b_b[1].jpg"/>
          <p:cNvPicPr>
            <a:picLocks noChangeAspect="1" noChangeArrowheads="1"/>
          </p:cNvPicPr>
          <p:nvPr/>
        </p:nvPicPr>
        <p:blipFill>
          <a:blip r:embed="rId2" cstate="print"/>
          <a:srcRect/>
          <a:stretch>
            <a:fillRect/>
          </a:stretch>
        </p:blipFill>
        <p:spPr bwMode="auto">
          <a:xfrm>
            <a:off x="5918200" y="5562600"/>
            <a:ext cx="1727200" cy="12954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Litigation</a:t>
            </a:r>
            <a:endParaRPr lang="en-US" dirty="0"/>
          </a:p>
        </p:txBody>
      </p:sp>
      <p:sp>
        <p:nvSpPr>
          <p:cNvPr id="3" name="Content Placeholder 2"/>
          <p:cNvSpPr>
            <a:spLocks noGrp="1"/>
          </p:cNvSpPr>
          <p:nvPr>
            <p:ph idx="1"/>
          </p:nvPr>
        </p:nvSpPr>
        <p:spPr/>
        <p:txBody>
          <a:bodyPr>
            <a:normAutofit lnSpcReduction="10000"/>
          </a:bodyPr>
          <a:lstStyle/>
          <a:p>
            <a:r>
              <a:rPr lang="en-US" dirty="0" smtClean="0"/>
              <a:t>Is DOL’s OT rule dead under the new administration?</a:t>
            </a:r>
          </a:p>
          <a:p>
            <a:pPr lvl="1"/>
            <a:r>
              <a:rPr lang="en-US" dirty="0" smtClean="0"/>
              <a:t>The 1/20/17 “freeze” on </a:t>
            </a:r>
            <a:r>
              <a:rPr lang="en-US" dirty="0" smtClean="0"/>
              <a:t>all regulations </a:t>
            </a:r>
            <a:r>
              <a:rPr lang="en-US" dirty="0" smtClean="0"/>
              <a:t>that had </a:t>
            </a:r>
            <a:r>
              <a:rPr lang="en-US" dirty="0" smtClean="0"/>
              <a:t>not yet gone </a:t>
            </a:r>
            <a:r>
              <a:rPr lang="en-US" dirty="0" smtClean="0"/>
              <a:t>into effect </a:t>
            </a:r>
            <a:r>
              <a:rPr lang="en-US" dirty="0" smtClean="0"/>
              <a:t>might </a:t>
            </a:r>
            <a:r>
              <a:rPr lang="en-US" dirty="0" smtClean="0"/>
              <a:t>indicate that the Trump administration is going to reverse some pro-labor rules.</a:t>
            </a:r>
          </a:p>
          <a:p>
            <a:pPr lvl="1"/>
            <a:r>
              <a:rPr lang="en-US" dirty="0" smtClean="0"/>
              <a:t>On 1/26/17, the 5</a:t>
            </a:r>
            <a:r>
              <a:rPr lang="en-US" baseline="30000" dirty="0" smtClean="0"/>
              <a:t>th</a:t>
            </a:r>
            <a:r>
              <a:rPr lang="en-US" dirty="0" smtClean="0"/>
              <a:t> circuit granted </a:t>
            </a:r>
            <a:r>
              <a:rPr lang="en-US" u="sng" dirty="0" smtClean="0"/>
              <a:t>DOJ</a:t>
            </a:r>
            <a:r>
              <a:rPr lang="en-US" dirty="0" smtClean="0"/>
              <a:t> a 30-day extension to file a reply brief, giving the administration time to review the </a:t>
            </a:r>
            <a:r>
              <a:rPr lang="en-US" dirty="0" smtClean="0"/>
              <a:t>case and decide strategy.</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68</a:t>
            </a:fld>
            <a:endParaRPr lang="en-US" dirty="0"/>
          </a:p>
        </p:txBody>
      </p:sp>
      <p:pic>
        <p:nvPicPr>
          <p:cNvPr id="11266" name="Picture 2" descr="C:\Users\mlitvack\AppData\Local\Microsoft\Windows\Temporary Internet Files\Content.IE5\1MOAHT80\lawsuit-bits[1].jpg"/>
          <p:cNvPicPr>
            <a:picLocks noChangeAspect="1" noChangeArrowheads="1"/>
          </p:cNvPicPr>
          <p:nvPr/>
        </p:nvPicPr>
        <p:blipFill>
          <a:blip r:embed="rId2" cstate="print"/>
          <a:srcRect/>
          <a:stretch>
            <a:fillRect/>
          </a:stretch>
        </p:blipFill>
        <p:spPr bwMode="auto">
          <a:xfrm>
            <a:off x="5029200" y="152400"/>
            <a:ext cx="1625600" cy="12192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  Random Thoughts.</a:t>
            </a:r>
            <a:endParaRPr lang="en-US" dirty="0"/>
          </a:p>
        </p:txBody>
      </p:sp>
      <p:sp>
        <p:nvSpPr>
          <p:cNvPr id="3" name="Content Placeholder 2"/>
          <p:cNvSpPr>
            <a:spLocks noGrp="1"/>
          </p:cNvSpPr>
          <p:nvPr>
            <p:ph idx="1"/>
          </p:nvPr>
        </p:nvSpPr>
        <p:spPr/>
        <p:txBody>
          <a:bodyPr>
            <a:normAutofit lnSpcReduction="10000"/>
          </a:bodyPr>
          <a:lstStyle/>
          <a:p>
            <a:r>
              <a:rPr lang="en-US" dirty="0" smtClean="0"/>
              <a:t>Employers are under no legal obligation to unwind changes already made.</a:t>
            </a:r>
          </a:p>
          <a:p>
            <a:r>
              <a:rPr lang="en-US" dirty="0" smtClean="0"/>
              <a:t>Consider costs of </a:t>
            </a:r>
            <a:r>
              <a:rPr lang="en-US" dirty="0" smtClean="0"/>
              <a:t>rollback </a:t>
            </a:r>
            <a:r>
              <a:rPr lang="en-US" dirty="0" smtClean="0"/>
              <a:t>vs. retaining </a:t>
            </a:r>
            <a:r>
              <a:rPr lang="en-US" dirty="0" smtClean="0"/>
              <a:t>changes </a:t>
            </a:r>
            <a:r>
              <a:rPr lang="en-US" dirty="0" smtClean="0"/>
              <a:t>– employee morale, administrative expenses, etc</a:t>
            </a:r>
            <a:r>
              <a:rPr lang="en-US" dirty="0" smtClean="0"/>
              <a:t>. - </a:t>
            </a:r>
            <a:r>
              <a:rPr lang="en-US" dirty="0" smtClean="0"/>
              <a:t>which solution is more costly?</a:t>
            </a:r>
          </a:p>
          <a:p>
            <a:r>
              <a:rPr lang="en-US" dirty="0" smtClean="0"/>
              <a:t>If </a:t>
            </a:r>
            <a:r>
              <a:rPr lang="en-US" dirty="0" smtClean="0"/>
              <a:t>roll back, </a:t>
            </a:r>
            <a:r>
              <a:rPr lang="en-US" dirty="0" smtClean="0"/>
              <a:t>cannot recoup funds already spent.</a:t>
            </a:r>
          </a:p>
          <a:p>
            <a:r>
              <a:rPr lang="en-US" dirty="0" smtClean="0"/>
              <a:t>Does roll back invite a grievance?</a:t>
            </a:r>
          </a:p>
          <a:p>
            <a:r>
              <a:rPr lang="en-US" dirty="0" smtClean="0"/>
              <a:t>Wait and see what Trump administration does.</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FMLA Basics	</a:t>
            </a:r>
            <a:endParaRPr lang="en-US" dirty="0"/>
          </a:p>
        </p:txBody>
      </p:sp>
      <p:sp>
        <p:nvSpPr>
          <p:cNvPr id="3" name="Content Placeholder 2"/>
          <p:cNvSpPr>
            <a:spLocks noGrp="1"/>
          </p:cNvSpPr>
          <p:nvPr>
            <p:ph idx="1"/>
          </p:nvPr>
        </p:nvSpPr>
        <p:spPr/>
        <p:txBody>
          <a:bodyPr/>
          <a:lstStyle/>
          <a:p>
            <a:r>
              <a:rPr lang="en-US" dirty="0" smtClean="0"/>
              <a:t>Leave is unpaid.</a:t>
            </a:r>
          </a:p>
          <a:p>
            <a:r>
              <a:rPr lang="en-US" dirty="0" smtClean="0"/>
              <a:t>It is up to the employer to provide benefits and pay (if appropriate) while an employee takes medical leave.</a:t>
            </a:r>
          </a:p>
          <a:p>
            <a:r>
              <a:rPr lang="en-US" dirty="0" smtClean="0"/>
              <a:t>The employer can elect to require the employee to use accumulated sick leave concurrent with FMLA.</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 State Laws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states have OT laws.</a:t>
            </a:r>
          </a:p>
          <a:p>
            <a:r>
              <a:rPr lang="en-US" dirty="0" smtClean="0"/>
              <a:t>In cases where an employee is subject to both the state and federal overtime laws, the employee is entitled to OT according to the higher standard.</a:t>
            </a:r>
          </a:p>
          <a:p>
            <a:r>
              <a:rPr lang="en-US" dirty="0" smtClean="0"/>
              <a:t>New York Example:  While FLSA OT rules were enjoined, NYS was in the process of finalizing its new salary thresholds, effective 1/1/17.</a:t>
            </a:r>
          </a:p>
          <a:p>
            <a:r>
              <a:rPr lang="en-US" dirty="0" smtClean="0"/>
              <a:t>The nationwide injunction regarding FLSA rules does </a:t>
            </a:r>
            <a:r>
              <a:rPr lang="en-US" u="sng" dirty="0" smtClean="0"/>
              <a:t>not</a:t>
            </a:r>
            <a:r>
              <a:rPr lang="en-US" dirty="0" smtClean="0"/>
              <a:t> impact State OT rules.</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Example</a:t>
            </a:r>
            <a:endParaRPr lang="en-US" dirty="0"/>
          </a:p>
        </p:txBody>
      </p:sp>
      <p:sp>
        <p:nvSpPr>
          <p:cNvPr id="3" name="Content Placeholder 2"/>
          <p:cNvSpPr>
            <a:spLocks noGrp="1"/>
          </p:cNvSpPr>
          <p:nvPr>
            <p:ph idx="1"/>
          </p:nvPr>
        </p:nvSpPr>
        <p:spPr/>
        <p:txBody>
          <a:bodyPr/>
          <a:lstStyle/>
          <a:p>
            <a:r>
              <a:rPr lang="en-US" dirty="0" smtClean="0"/>
              <a:t>Increases salary basis threshold for executive and administrative employees under the State’s wage and hour laws.  (NY does not impose a minimum salary threshold for exempt “professional” employees).</a:t>
            </a:r>
          </a:p>
          <a:p>
            <a:r>
              <a:rPr lang="en-US" dirty="0" smtClean="0"/>
              <a:t>Increases over a period of years; larger for large employers in NYC.</a:t>
            </a: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71</a:t>
            </a:fld>
            <a:endParaRPr lang="en-US" dirty="0"/>
          </a:p>
        </p:txBody>
      </p:sp>
      <p:pic>
        <p:nvPicPr>
          <p:cNvPr id="12290" name="Picture 2" descr="C:\Users\mlitvack\AppData\Local\Microsoft\Windows\Temporary Internet Files\Content.IE5\1MOAHT80\320px-Flag-map_of_New_York.svg[1].png"/>
          <p:cNvPicPr>
            <a:picLocks noChangeAspect="1" noChangeArrowheads="1"/>
          </p:cNvPicPr>
          <p:nvPr/>
        </p:nvPicPr>
        <p:blipFill>
          <a:blip r:embed="rId2" cstate="print"/>
          <a:srcRect/>
          <a:stretch>
            <a:fillRect/>
          </a:stretch>
        </p:blipFill>
        <p:spPr bwMode="auto">
          <a:xfrm>
            <a:off x="5791200" y="4953000"/>
            <a:ext cx="2235200" cy="16764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Example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Employers in New York City - Large employers (11 or more employees)</a:t>
            </a:r>
          </a:p>
          <a:p>
            <a:pPr lvl="1"/>
            <a:r>
              <a:rPr lang="en-US" dirty="0" smtClean="0"/>
              <a:t>$825 per week ($42,900 annually) on or after 12/31/16</a:t>
            </a:r>
          </a:p>
          <a:p>
            <a:pPr lvl="1"/>
            <a:r>
              <a:rPr lang="en-US" dirty="0" smtClean="0"/>
              <a:t>$975 per week ($50,700 annually) on and after 12/31/17</a:t>
            </a:r>
          </a:p>
          <a:p>
            <a:pPr lvl="1"/>
            <a:r>
              <a:rPr lang="en-US" dirty="0" smtClean="0"/>
              <a:t>$1,125.00 per week ($58,500 annually) on and after 12/31/18</a:t>
            </a:r>
          </a:p>
          <a:p>
            <a:pPr>
              <a:buNone/>
            </a:pPr>
            <a:endParaRPr lang="en-US" dirty="0" smtClean="0"/>
          </a:p>
          <a:p>
            <a:r>
              <a:rPr lang="en-US" dirty="0" smtClean="0"/>
              <a:t>Small employers (10 or fewer employees)</a:t>
            </a:r>
          </a:p>
          <a:p>
            <a:pPr lvl="1"/>
            <a:r>
              <a:rPr lang="en-US" dirty="0" smtClean="0"/>
              <a:t>$787.50 per week ($40,950 annually) on or after 12/31/16</a:t>
            </a:r>
          </a:p>
          <a:p>
            <a:pPr lvl="1"/>
            <a:r>
              <a:rPr lang="en-US" dirty="0" smtClean="0"/>
              <a:t>$900.00 per week ($46,800 annually) on and after 12/31/17</a:t>
            </a:r>
          </a:p>
          <a:p>
            <a:pPr lvl="1"/>
            <a:r>
              <a:rPr lang="en-US" dirty="0" smtClean="0"/>
              <a:t>$1012.50 per week ($52,650 annually) on and after 12/31/18</a:t>
            </a:r>
          </a:p>
          <a:p>
            <a:pPr lvl="1"/>
            <a:r>
              <a:rPr lang="en-US" dirty="0" smtClean="0"/>
              <a:t>$1,125.00 per week ($58,500 annually) on and after 12/31/19</a:t>
            </a:r>
          </a:p>
          <a:p>
            <a:endParaRPr lang="en-US" dirty="0" smtClean="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Example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Employers in Nassau, Suffolk, &amp; Westchester Counties:</a:t>
            </a:r>
          </a:p>
          <a:p>
            <a:pPr lvl="1"/>
            <a:r>
              <a:rPr lang="en-US" dirty="0" smtClean="0"/>
              <a:t>$750.00 per week ($39,000 annually) on and after 12/31/16</a:t>
            </a:r>
          </a:p>
          <a:p>
            <a:pPr lvl="1"/>
            <a:r>
              <a:rPr lang="en-US" dirty="0" smtClean="0"/>
              <a:t>$825.00 per week ($42,900 annually) on and after 12/31/17</a:t>
            </a:r>
          </a:p>
          <a:p>
            <a:pPr lvl="1"/>
            <a:r>
              <a:rPr lang="en-US" dirty="0" smtClean="0"/>
              <a:t>$900.00 per week ($42,800 annually) on and after 12/31/18</a:t>
            </a:r>
          </a:p>
          <a:p>
            <a:pPr lvl="1"/>
            <a:r>
              <a:rPr lang="en-US" dirty="0" smtClean="0"/>
              <a:t>$975.00 per week (50,700 annually) on and after 12/31/19</a:t>
            </a:r>
          </a:p>
          <a:p>
            <a:pPr lvl="1"/>
            <a:r>
              <a:rPr lang="en-US" dirty="0" smtClean="0"/>
              <a:t>$1,050.00 per week ($54,600 annually) on and after 12/31/20</a:t>
            </a:r>
          </a:p>
          <a:p>
            <a:pPr lvl="1"/>
            <a:r>
              <a:rPr lang="en-US" dirty="0" smtClean="0"/>
              <a:t>$1,125.00 per week ($58,500 annually) on and after 12/31/21</a:t>
            </a:r>
          </a:p>
          <a:p>
            <a:pPr lvl="1">
              <a:buNone/>
            </a:pPr>
            <a:endParaRPr lang="en-US" dirty="0" smtClean="0"/>
          </a:p>
          <a:p>
            <a:r>
              <a:rPr lang="en-US" dirty="0" smtClean="0"/>
              <a:t>Employers outside of New York City, Nassau, Suffolk, &amp; Westchester Counties:</a:t>
            </a:r>
          </a:p>
          <a:p>
            <a:pPr lvl="1"/>
            <a:r>
              <a:rPr lang="en-US" dirty="0" smtClean="0"/>
              <a:t>$727.50 per week ($37,830 annually) on and after 12/31/16</a:t>
            </a:r>
          </a:p>
          <a:p>
            <a:pPr lvl="1"/>
            <a:r>
              <a:rPr lang="en-US" dirty="0" smtClean="0"/>
              <a:t>$780.00 per week ($40,560 annually) on and after 12/31/17</a:t>
            </a:r>
          </a:p>
          <a:p>
            <a:pPr lvl="1"/>
            <a:r>
              <a:rPr lang="en-US" dirty="0" smtClean="0"/>
              <a:t>$832.00 per week ($43,264 annually) on and after 12/31/18</a:t>
            </a:r>
          </a:p>
          <a:p>
            <a:pPr lvl="1"/>
            <a:r>
              <a:rPr lang="en-US" dirty="0" smtClean="0"/>
              <a:t>$885.00 per week ($46,020 annually) on and after 12/31/19</a:t>
            </a:r>
          </a:p>
          <a:p>
            <a:pPr lvl="1"/>
            <a:r>
              <a:rPr lang="en-US" dirty="0" smtClean="0"/>
              <a:t>$937.50 per week ($48,750 annually) on and after 12/31/20</a:t>
            </a:r>
          </a:p>
          <a:p>
            <a:pPr lvl="1">
              <a:buNone/>
            </a:pPr>
            <a:endParaRPr lang="en-US" dirty="0"/>
          </a:p>
        </p:txBody>
      </p:sp>
      <p:sp>
        <p:nvSpPr>
          <p:cNvPr id="4" name="Footer Placeholder 3"/>
          <p:cNvSpPr>
            <a:spLocks noGrp="1"/>
          </p:cNvSpPr>
          <p:nvPr>
            <p:ph type="ftr" sz="quarter" idx="11"/>
          </p:nvPr>
        </p:nvSpPr>
        <p:spPr/>
        <p:txBody>
          <a:bodyPr/>
          <a:lstStyle/>
          <a:p>
            <a:r>
              <a:rPr lang="en-US"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Minimum Wage Law</a:t>
            </a:r>
            <a:endParaRPr lang="en-US" dirty="0"/>
          </a:p>
        </p:txBody>
      </p:sp>
      <p:sp>
        <p:nvSpPr>
          <p:cNvPr id="3" name="Content Placeholder 2"/>
          <p:cNvSpPr>
            <a:spLocks noGrp="1"/>
          </p:cNvSpPr>
          <p:nvPr>
            <p:ph idx="1"/>
          </p:nvPr>
        </p:nvSpPr>
        <p:spPr/>
        <p:txBody>
          <a:bodyPr/>
          <a:lstStyle/>
          <a:p>
            <a:r>
              <a:rPr lang="en-US" dirty="0" smtClean="0"/>
              <a:t>The 2016-17 State Budget Legislation  (Chapter 54 of the Laws of 2016, Part K) amends the NYS Minimum Wage Act. </a:t>
            </a:r>
          </a:p>
          <a:p>
            <a:r>
              <a:rPr lang="en-US" dirty="0" smtClean="0"/>
              <a:t>The State minimum wage will increase from $9.00 per hour to $15.00 per hour in stages over the next several years, with schedules varying by county.</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74</a:t>
            </a:fld>
            <a:endParaRPr lang="en-US" dirty="0"/>
          </a:p>
        </p:txBody>
      </p:sp>
      <p:pic>
        <p:nvPicPr>
          <p:cNvPr id="20482" name="Picture 2" descr="C:\Users\kahearn\AppData\Local\Microsoft\Windows\Temporary Internet Files\Content.IE5\CP0PXJGN\wages_logo_crop[1].jpg"/>
          <p:cNvPicPr>
            <a:picLocks noChangeAspect="1" noChangeArrowheads="1"/>
          </p:cNvPicPr>
          <p:nvPr/>
        </p:nvPicPr>
        <p:blipFill>
          <a:blip r:embed="rId2" cstate="print"/>
          <a:srcRect/>
          <a:stretch>
            <a:fillRect/>
          </a:stretch>
        </p:blipFill>
        <p:spPr bwMode="auto">
          <a:xfrm>
            <a:off x="4343400" y="4800600"/>
            <a:ext cx="2057400" cy="1346127"/>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Nassau, Suffolk, and Westchester</a:t>
            </a:r>
            <a:endParaRPr lang="en-US" dirty="0"/>
          </a:p>
        </p:txBody>
      </p:sp>
      <p:sp>
        <p:nvSpPr>
          <p:cNvPr id="3" name="Content Placeholder 2"/>
          <p:cNvSpPr>
            <a:spLocks noGrp="1"/>
          </p:cNvSpPr>
          <p:nvPr>
            <p:ph idx="1"/>
          </p:nvPr>
        </p:nvSpPr>
        <p:spPr/>
        <p:txBody>
          <a:bodyPr>
            <a:normAutofit/>
          </a:bodyPr>
          <a:lstStyle/>
          <a:p>
            <a:r>
              <a:rPr lang="en-US" dirty="0" smtClean="0"/>
              <a:t>For workers in Nassau, Suffolk, and Westchester Counties, the minimum wage will increase as follows:</a:t>
            </a:r>
          </a:p>
          <a:p>
            <a:pPr marL="731520" lvl="2">
              <a:buClr>
                <a:schemeClr val="accent2">
                  <a:lumMod val="75000"/>
                </a:schemeClr>
              </a:buClr>
              <a:buFont typeface="Wingdings" pitchFamily="2" charset="2"/>
              <a:buChar char="§"/>
            </a:pPr>
            <a:r>
              <a:rPr lang="en-US" dirty="0" smtClean="0"/>
              <a:t>$10.00 per hour on and after December 31, 2016;</a:t>
            </a:r>
          </a:p>
          <a:p>
            <a:pPr marL="731520" lvl="2">
              <a:buClr>
                <a:schemeClr val="accent2">
                  <a:lumMod val="75000"/>
                </a:schemeClr>
              </a:buClr>
              <a:buFont typeface="Wingdings" pitchFamily="2" charset="2"/>
              <a:buChar char="§"/>
            </a:pPr>
            <a:r>
              <a:rPr lang="en-US" dirty="0" smtClean="0"/>
              <a:t>$11.00 per hour on and after December 31, 2017;</a:t>
            </a:r>
          </a:p>
          <a:p>
            <a:pPr marL="731520" lvl="2">
              <a:buClr>
                <a:schemeClr val="accent2">
                  <a:lumMod val="75000"/>
                </a:schemeClr>
              </a:buClr>
              <a:buFont typeface="Wingdings" pitchFamily="2" charset="2"/>
              <a:buChar char="§"/>
            </a:pPr>
            <a:r>
              <a:rPr lang="en-US" dirty="0" smtClean="0"/>
              <a:t>$12.00 per hour on and after December 31, 2018;</a:t>
            </a:r>
          </a:p>
          <a:p>
            <a:pPr marL="731520" lvl="2">
              <a:buClr>
                <a:schemeClr val="accent2">
                  <a:lumMod val="75000"/>
                </a:schemeClr>
              </a:buClr>
              <a:buFont typeface="Wingdings" pitchFamily="2" charset="2"/>
              <a:buChar char="§"/>
            </a:pPr>
            <a:r>
              <a:rPr lang="en-US" dirty="0" smtClean="0"/>
              <a:t>$13.00 per hour on and after December 31, 2019;</a:t>
            </a:r>
          </a:p>
          <a:p>
            <a:pPr marL="731520" lvl="2">
              <a:buClr>
                <a:schemeClr val="accent2">
                  <a:lumMod val="75000"/>
                </a:schemeClr>
              </a:buClr>
              <a:buFont typeface="Wingdings" pitchFamily="2" charset="2"/>
              <a:buChar char="§"/>
            </a:pPr>
            <a:r>
              <a:rPr lang="en-US" dirty="0" smtClean="0"/>
              <a:t>$14.00 per hour on and after December 31, 2020; and</a:t>
            </a:r>
          </a:p>
          <a:p>
            <a:pPr marL="731520" lvl="2">
              <a:buClr>
                <a:schemeClr val="accent2">
                  <a:lumMod val="75000"/>
                </a:schemeClr>
              </a:buClr>
              <a:buFont typeface="Wingdings" pitchFamily="2" charset="2"/>
              <a:buChar char="§"/>
            </a:pPr>
            <a:r>
              <a:rPr lang="en-US" dirty="0" smtClean="0"/>
              <a:t>$15.00 per hour on and after December 31, 2021.</a:t>
            </a:r>
          </a:p>
          <a:p>
            <a:pPr marL="731520">
              <a:buClr>
                <a:schemeClr val="accent2">
                  <a:lumMod val="75000"/>
                </a:schemeClr>
              </a:buClr>
            </a:pPr>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smtClean="0"/>
              <a:t> The Remainder of New York State (Except New York City):</a:t>
            </a:r>
            <a:r>
              <a:rPr lang="en-US" sz="3200" dirty="0" smtClean="0"/>
              <a:t> </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For workers in the rest of the State (except NYC, which is on a different implementation schedule), the minimum wage will increase as follows:</a:t>
            </a:r>
          </a:p>
          <a:p>
            <a:pPr marL="731520" lvl="2">
              <a:buClr>
                <a:srgbClr val="C00000"/>
              </a:buClr>
              <a:buFont typeface="Wingdings" pitchFamily="2" charset="2"/>
              <a:buChar char="§"/>
            </a:pPr>
            <a:r>
              <a:rPr lang="en-US" dirty="0" smtClean="0"/>
              <a:t>$9.70 per hour on and after December 31, 2016;</a:t>
            </a:r>
          </a:p>
          <a:p>
            <a:pPr marL="731520" lvl="2">
              <a:buClr>
                <a:srgbClr val="C00000"/>
              </a:buClr>
              <a:buFont typeface="Wingdings" pitchFamily="2" charset="2"/>
              <a:buChar char="§"/>
            </a:pPr>
            <a:r>
              <a:rPr lang="en-US" dirty="0" smtClean="0"/>
              <a:t>$10.40 per hour on and after December 31, 2017;</a:t>
            </a:r>
          </a:p>
          <a:p>
            <a:pPr marL="731520" lvl="2">
              <a:buClr>
                <a:srgbClr val="C00000"/>
              </a:buClr>
              <a:buFont typeface="Wingdings" pitchFamily="2" charset="2"/>
              <a:buChar char="§"/>
            </a:pPr>
            <a:r>
              <a:rPr lang="en-US" dirty="0" smtClean="0"/>
              <a:t>$11.10 per hour on and after December 31, 2018;</a:t>
            </a:r>
          </a:p>
          <a:p>
            <a:pPr marL="731520" lvl="2">
              <a:buClr>
                <a:srgbClr val="C00000"/>
              </a:buClr>
              <a:buFont typeface="Wingdings" pitchFamily="2" charset="2"/>
              <a:buChar char="§"/>
            </a:pPr>
            <a:r>
              <a:rPr lang="en-US" dirty="0" smtClean="0"/>
              <a:t>$11.80 per hour on and after December 31, 2019;</a:t>
            </a:r>
          </a:p>
          <a:p>
            <a:pPr marL="731520" lvl="2">
              <a:buClr>
                <a:srgbClr val="C00000"/>
              </a:buClr>
              <a:buFont typeface="Wingdings" pitchFamily="2" charset="2"/>
              <a:buChar char="§"/>
            </a:pPr>
            <a:r>
              <a:rPr lang="en-US" dirty="0" smtClean="0"/>
              <a:t>$12.50 per hour on and after December 31, 2020; and</a:t>
            </a:r>
          </a:p>
          <a:p>
            <a:pPr marL="731520" lvl="2">
              <a:buClr>
                <a:srgbClr val="C00000"/>
              </a:buClr>
              <a:buFont typeface="Wingdings" pitchFamily="2" charset="2"/>
              <a:buChar char="§"/>
            </a:pPr>
            <a:r>
              <a:rPr lang="en-US" dirty="0" smtClean="0"/>
              <a:t>Continuing to increase to $15.00 per hour on an indexed schedule to be determined by the NYS Department of Labor and the Director of the Budget.</a:t>
            </a:r>
          </a:p>
          <a:p>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 to Teachers</a:t>
            </a:r>
            <a:endParaRPr lang="en-US" dirty="0"/>
          </a:p>
        </p:txBody>
      </p:sp>
      <p:sp>
        <p:nvSpPr>
          <p:cNvPr id="3" name="Content Placeholder 2"/>
          <p:cNvSpPr>
            <a:spLocks noGrp="1"/>
          </p:cNvSpPr>
          <p:nvPr>
            <p:ph idx="1"/>
          </p:nvPr>
        </p:nvSpPr>
        <p:spPr/>
        <p:txBody>
          <a:bodyPr/>
          <a:lstStyle/>
          <a:p>
            <a:r>
              <a:rPr lang="en-US" dirty="0" smtClean="0"/>
              <a:t>Teachers are generally exempt from the minimum wage and overtime pay requirements of both the FLSA and the NYS Minimum Wage Act since they are employed in a bona fide professional capacity.</a:t>
            </a:r>
            <a:r>
              <a:rPr lang="en-US" i="1" dirty="0" smtClean="0"/>
              <a:t> See, </a:t>
            </a:r>
            <a:r>
              <a:rPr lang="en-US" dirty="0" smtClean="0"/>
              <a:t>29 U.S.C. §213(a)(1); NYS Department of Labor , RO No. 09-0107 (2009); Labor Law §651(5)(c).</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CBAs vs. Minimum Wage Law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happens if employee compensation pursuant to a CBA falls below (or will fall below) the State minimum wage?</a:t>
            </a:r>
          </a:p>
          <a:p>
            <a:pPr lvl="1">
              <a:buFont typeface="Wingdings" pitchFamily="2" charset="2"/>
              <a:buChar char="§"/>
            </a:pPr>
            <a:r>
              <a:rPr lang="en-US" dirty="0" smtClean="0"/>
              <a:t>Neither federal nor State minimum wage provisions may be waived or reduced by a CBA.</a:t>
            </a:r>
          </a:p>
          <a:p>
            <a:pPr lvl="1">
              <a:buFont typeface="Wingdings" pitchFamily="2" charset="2"/>
              <a:buChar char="§"/>
            </a:pPr>
            <a:r>
              <a:rPr lang="en-US" dirty="0" smtClean="0"/>
              <a:t>To the extent current CBAs provide wages that will fall below the legal minimum wage during the term of the CBA, a district will be obligated to pay its employees at least minimum wage.  </a:t>
            </a:r>
          </a:p>
          <a:p>
            <a:pPr lvl="1">
              <a:buFont typeface="Wingdings" pitchFamily="2" charset="2"/>
              <a:buChar char="§"/>
            </a:pPr>
            <a:r>
              <a:rPr lang="en-US" dirty="0" smtClean="0"/>
              <a:t>Such obligation should be memorialized through a negotiated memorandum of agreement.</a:t>
            </a:r>
            <a:endParaRPr lang="en-US" sz="2600" dirty="0" smtClean="0"/>
          </a:p>
          <a:p>
            <a:pPr>
              <a:buFont typeface="Courier New" pitchFamily="49" charset="0"/>
              <a:buChar char="o"/>
            </a:pPr>
            <a:endParaRPr lang="en-US" dirty="0"/>
          </a:p>
        </p:txBody>
      </p:sp>
      <p:sp>
        <p:nvSpPr>
          <p:cNvPr id="5" name="Footer Placeholder 4"/>
          <p:cNvSpPr>
            <a:spLocks noGrp="1"/>
          </p:cNvSpPr>
          <p:nvPr>
            <p:ph type="ftr" sz="quarter" idx="11"/>
          </p:nvPr>
        </p:nvSpPr>
        <p:spPr/>
        <p:txBody>
          <a:bodyPr/>
          <a:lstStyle/>
          <a:p>
            <a:r>
              <a:rPr lang="en-US" dirty="0" smtClean="0"/>
              <a:t>Guercio &amp; Guercio, LLP</a:t>
            </a:r>
            <a:endParaRPr lang="en-US" dirty="0"/>
          </a:p>
        </p:txBody>
      </p:sp>
      <p:sp>
        <p:nvSpPr>
          <p:cNvPr id="4" name="Slide Number Placeholder 3"/>
          <p:cNvSpPr>
            <a:spLocks noGrp="1"/>
          </p:cNvSpPr>
          <p:nvPr>
            <p:ph type="sldNum" sz="quarter" idx="12"/>
          </p:nvPr>
        </p:nvSpPr>
        <p:spPr/>
        <p:txBody>
          <a:bodyPr/>
          <a:lstStyle/>
          <a:p>
            <a:fld id="{FA9C95EF-033C-4528-BDA5-A38139B9E06E}"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The End</a:t>
            </a:r>
            <a:endParaRPr lang="en-US" sz="4000" dirty="0"/>
          </a:p>
        </p:txBody>
      </p:sp>
      <p:sp>
        <p:nvSpPr>
          <p:cNvPr id="7" name="Picture Placeholder 6"/>
          <p:cNvSpPr>
            <a:spLocks noGrp="1"/>
          </p:cNvSpPr>
          <p:nvPr>
            <p:ph type="pic" idx="1"/>
          </p:nvPr>
        </p:nvSpPr>
        <p:spPr/>
      </p:sp>
      <p:sp>
        <p:nvSpPr>
          <p:cNvPr id="8" name="Text Placeholder 7"/>
          <p:cNvSpPr>
            <a:spLocks noGrp="1"/>
          </p:cNvSpPr>
          <p:nvPr>
            <p:ph type="body" sz="half" idx="2"/>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Thank you for your attention .</a:t>
            </a:r>
          </a:p>
          <a:p>
            <a:r>
              <a:rPr lang="en-US" dirty="0" smtClean="0"/>
              <a:t>If you have further questions, you can reach us at  </a:t>
            </a:r>
            <a:r>
              <a:rPr lang="en-US" dirty="0" smtClean="0">
                <a:hlinkClick r:id="rId2"/>
              </a:rPr>
              <a:t>www.guerciolaw.com</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79</a:t>
            </a:fld>
            <a:endParaRPr lang="en-US" dirty="0"/>
          </a:p>
        </p:txBody>
      </p:sp>
      <p:pic>
        <p:nvPicPr>
          <p:cNvPr id="22530" name="Picture 2" descr="C:\Users\kahearn\AppData\Local\Microsoft\Windows\Temporary Internet Files\Content.IE5\7NWA7GTC\the-end[1].jpg"/>
          <p:cNvPicPr>
            <a:picLocks noChangeAspect="1" noChangeArrowheads="1"/>
          </p:cNvPicPr>
          <p:nvPr/>
        </p:nvPicPr>
        <p:blipFill>
          <a:blip r:embed="rId3" cstate="print"/>
          <a:srcRect/>
          <a:stretch>
            <a:fillRect/>
          </a:stretch>
        </p:blipFill>
        <p:spPr bwMode="auto">
          <a:xfrm>
            <a:off x="4343400" y="2819400"/>
            <a:ext cx="3354387" cy="251579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FMLA Basics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Qualifying Reasons</a:t>
            </a:r>
          </a:p>
          <a:p>
            <a:pPr lvl="1"/>
            <a:r>
              <a:rPr lang="en-US" dirty="0" smtClean="0"/>
              <a:t>Serious health condition of employee, spouse, child, or parent.</a:t>
            </a:r>
          </a:p>
          <a:p>
            <a:pPr lvl="1"/>
            <a:r>
              <a:rPr lang="en-US" dirty="0" smtClean="0"/>
              <a:t>Birth of a child and to bond with the newborn within one year of birth.</a:t>
            </a:r>
          </a:p>
          <a:p>
            <a:pPr lvl="1"/>
            <a:r>
              <a:rPr lang="en-US" dirty="0" smtClean="0"/>
              <a:t>Placement with the employee of a child for adoption or foster care and to bond with the child within one year of placement.</a:t>
            </a:r>
          </a:p>
          <a:p>
            <a:pPr lvl="1"/>
            <a:r>
              <a:rPr lang="en-US" dirty="0" smtClean="0"/>
              <a:t>Any qualifying exigency arising out of the fact that the employee’s spouse, son, daughter or parent is a military member on covered active duty.  </a:t>
            </a:r>
          </a:p>
          <a:p>
            <a:pPr lvl="1"/>
            <a:r>
              <a:rPr lang="en-US" dirty="0" smtClean="0"/>
              <a:t>Military caregiver leave.</a:t>
            </a:r>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8</a:t>
            </a:fld>
            <a:endParaRPr lang="en-US" dirty="0"/>
          </a:p>
        </p:txBody>
      </p:sp>
      <p:pic>
        <p:nvPicPr>
          <p:cNvPr id="5122" name="Picture 2" descr="C:\Users\kahearn\AppData\Local\Microsoft\Windows\Temporary Internet Files\Content.IE5\TRGU36CB\heartbeatw[1].png"/>
          <p:cNvPicPr>
            <a:picLocks noChangeAspect="1" noChangeArrowheads="1"/>
          </p:cNvPicPr>
          <p:nvPr/>
        </p:nvPicPr>
        <p:blipFill>
          <a:blip r:embed="rId3" cstate="print"/>
          <a:srcRect/>
          <a:stretch>
            <a:fillRect/>
          </a:stretch>
        </p:blipFill>
        <p:spPr bwMode="auto">
          <a:xfrm>
            <a:off x="4343400" y="457200"/>
            <a:ext cx="1321223" cy="1554162"/>
          </a:xfrm>
          <a:prstGeom prst="rect">
            <a:avLst/>
          </a:prstGeom>
          <a:noFill/>
        </p:spPr>
      </p:pic>
      <p:pic>
        <p:nvPicPr>
          <p:cNvPr id="5123" name="Picture 3" descr="C:\Users\kahearn\AppData\Local\Microsoft\Windows\Temporary Internet Files\Content.IE5\IMXC0RWU\6a00e00980200e883300e54fefdd2e8834-800wi[1].jpg"/>
          <p:cNvPicPr>
            <a:picLocks noChangeAspect="1" noChangeArrowheads="1"/>
          </p:cNvPicPr>
          <p:nvPr/>
        </p:nvPicPr>
        <p:blipFill>
          <a:blip r:embed="rId4" cstate="print"/>
          <a:srcRect/>
          <a:stretch>
            <a:fillRect/>
          </a:stretch>
        </p:blipFill>
        <p:spPr bwMode="auto">
          <a:xfrm>
            <a:off x="6019800" y="228600"/>
            <a:ext cx="1139825" cy="1527175"/>
          </a:xfrm>
          <a:prstGeom prst="rect">
            <a:avLst/>
          </a:prstGeom>
          <a:noFill/>
        </p:spPr>
      </p:pic>
      <p:pic>
        <p:nvPicPr>
          <p:cNvPr id="5125" name="Picture 5" descr="C:\Users\kahearn\AppData\Local\Microsoft\Windows\Temporary Internet Files\Content.IE5\7NWA7GTC\MilitaryIcon[1].png"/>
          <p:cNvPicPr>
            <a:picLocks noChangeAspect="1" noChangeArrowheads="1"/>
          </p:cNvPicPr>
          <p:nvPr/>
        </p:nvPicPr>
        <p:blipFill>
          <a:blip r:embed="rId5" cstate="print"/>
          <a:srcRect/>
          <a:stretch>
            <a:fillRect/>
          </a:stretch>
        </p:blipFill>
        <p:spPr bwMode="auto">
          <a:xfrm>
            <a:off x="7467600" y="609600"/>
            <a:ext cx="1295400" cy="16371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FMLA Basics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Upon return from FMLA leave, an employee must be restored to his or her former position if they can perform the essential functions of their position, or to an </a:t>
            </a:r>
            <a:r>
              <a:rPr lang="en-US" b="1" dirty="0" smtClean="0"/>
              <a:t>"equivalent"</a:t>
            </a:r>
            <a:r>
              <a:rPr lang="en-US" dirty="0" smtClean="0"/>
              <a:t> job, which means virtually identical to the original job in terms of pay, benefits, and other employment terms and conditions.</a:t>
            </a:r>
          </a:p>
          <a:p>
            <a:r>
              <a:rPr lang="en-US" dirty="0" smtClean="0"/>
              <a:t>An employee's use of FMLA leave cannot result in the loss of any employment benefit that the employee earned or was entitled to before (but not necessarily during) FMLA leave.</a:t>
            </a:r>
          </a:p>
          <a:p>
            <a:endParaRPr lang="en-US" dirty="0"/>
          </a:p>
        </p:txBody>
      </p:sp>
      <p:sp>
        <p:nvSpPr>
          <p:cNvPr id="4" name="Footer Placeholder 3"/>
          <p:cNvSpPr>
            <a:spLocks noGrp="1"/>
          </p:cNvSpPr>
          <p:nvPr>
            <p:ph type="ftr" sz="quarter" idx="11"/>
          </p:nvPr>
        </p:nvSpPr>
        <p:spPr/>
        <p:txBody>
          <a:bodyPr/>
          <a:lstStyle/>
          <a:p>
            <a:r>
              <a:rPr lang="en-US" dirty="0" smtClean="0"/>
              <a:t>Guercio &amp; Guercio, LLP</a:t>
            </a:r>
            <a:endParaRPr lang="en-US" dirty="0"/>
          </a:p>
        </p:txBody>
      </p:sp>
      <p:sp>
        <p:nvSpPr>
          <p:cNvPr id="5" name="Slide Number Placeholder 4"/>
          <p:cNvSpPr>
            <a:spLocks noGrp="1"/>
          </p:cNvSpPr>
          <p:nvPr>
            <p:ph type="sldNum" sz="quarter" idx="12"/>
          </p:nvPr>
        </p:nvSpPr>
        <p:spPr/>
        <p:txBody>
          <a:bodyPr/>
          <a:lstStyle/>
          <a:p>
            <a:fld id="{FA9C95EF-033C-4528-BDA5-A38139B9E06E}" type="slidenum">
              <a:rPr lang="en-US" smtClean="0"/>
              <a:pPr/>
              <a:t>9</a:t>
            </a:fld>
            <a:endParaRPr lang="en-US" dirty="0"/>
          </a:p>
        </p:txBody>
      </p:sp>
      <p:pic>
        <p:nvPicPr>
          <p:cNvPr id="6147" name="Picture 3" descr="C:\Users\kahearn\AppData\Local\Microsoft\Windows\Temporary Internet Files\Content.IE5\2HHIHTIV\LoL_Equal_Sign[1].png"/>
          <p:cNvPicPr>
            <a:picLocks noChangeAspect="1" noChangeArrowheads="1"/>
          </p:cNvPicPr>
          <p:nvPr/>
        </p:nvPicPr>
        <p:blipFill>
          <a:blip r:embed="rId2" cstate="print"/>
          <a:srcRect/>
          <a:stretch>
            <a:fillRect/>
          </a:stretch>
        </p:blipFill>
        <p:spPr bwMode="auto">
          <a:xfrm>
            <a:off x="4876800" y="-228600"/>
            <a:ext cx="2057400" cy="2057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3315</TotalTime>
  <Words>7399</Words>
  <Application>Microsoft Office PowerPoint</Application>
  <PresentationFormat>On-screen Show (4:3)</PresentationFormat>
  <Paragraphs>647</Paragraphs>
  <Slides>79</Slides>
  <Notes>12</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Module</vt:lpstr>
      <vt:lpstr>North American Association of  Educational Negotiators  March 13, 2017 </vt:lpstr>
      <vt:lpstr>Today’s </vt:lpstr>
      <vt:lpstr>Employee Leave</vt:lpstr>
      <vt:lpstr>The Challenge of FMLA Compliance</vt:lpstr>
      <vt:lpstr>The Big Idea </vt:lpstr>
      <vt:lpstr>FMLA Basics</vt:lpstr>
      <vt:lpstr>FMLA Basics </vt:lpstr>
      <vt:lpstr>FMLA Basics</vt:lpstr>
      <vt:lpstr>FMLA Basics</vt:lpstr>
      <vt:lpstr>FMLA Basics </vt:lpstr>
      <vt:lpstr>FMLA Basics</vt:lpstr>
      <vt:lpstr>FMLA Basics</vt:lpstr>
      <vt:lpstr>Prohibited Employer Actions</vt:lpstr>
      <vt:lpstr>Examples of Prohibited Employer Conduct</vt:lpstr>
      <vt:lpstr>Interference With FMLA Rights</vt:lpstr>
      <vt:lpstr>Who Is An “Employer” for Purposes of an “Interference Claim? </vt:lpstr>
      <vt:lpstr>Who Is An “Employer”?</vt:lpstr>
      <vt:lpstr>Graziadio Facts</vt:lpstr>
      <vt:lpstr>Graziadio Facts</vt:lpstr>
      <vt:lpstr>Second Circuit’s Decision</vt:lpstr>
      <vt:lpstr>Second Circuit’s Decision</vt:lpstr>
      <vt:lpstr>Second Circuit’s Decision</vt:lpstr>
      <vt:lpstr>Takeaways From Graziadio</vt:lpstr>
      <vt:lpstr>Other Examples of “Interference”</vt:lpstr>
      <vt:lpstr>Employer Notice Requirements Under FMLA</vt:lpstr>
      <vt:lpstr>Employer Notice Requirements</vt:lpstr>
      <vt:lpstr>Employer Notice Requirements</vt:lpstr>
      <vt:lpstr>Employer Notice Requirements</vt:lpstr>
      <vt:lpstr>DOL Guidance</vt:lpstr>
      <vt:lpstr>Special Notice Rules For School Employees</vt:lpstr>
      <vt:lpstr>De Oliveira v. Cairo-Durham Cent. School  Dist., 2016 WL 703968 (2d Cir. 2016)</vt:lpstr>
      <vt:lpstr>Takeaways From De Oliveira </vt:lpstr>
      <vt:lpstr> Employee Abuse of FMLA Leave</vt:lpstr>
      <vt:lpstr>Employee Abuse of FMLA</vt:lpstr>
      <vt:lpstr>FMLA and Employee Discipline  Stagliano v. Herkimer Cent. School Dist., 15-cv-1311 (Dec 16, 2015)</vt:lpstr>
      <vt:lpstr>Stagliano v. Herkimer Cent. School Dist., 15-cv-1311 (Dec 16, 2015)</vt:lpstr>
      <vt:lpstr>Stagliano v. Herkimer Cent. School Dist., 15-cv-1311 (Dec 16, 2015)</vt:lpstr>
      <vt:lpstr>Stagliano v. Herkimer Cent. School Dist., 15-cv-1311 (Dec 16, 2015)</vt:lpstr>
      <vt:lpstr>State Laws</vt:lpstr>
      <vt:lpstr>Example:  New York’s Paid Family Leave Benefits Law</vt:lpstr>
      <vt:lpstr>New York’s Paid Family Leave Benefits Law</vt:lpstr>
      <vt:lpstr>New York’s Paid Family  Benefits Law</vt:lpstr>
      <vt:lpstr>New York’s Paid Family Leave Benefits Law</vt:lpstr>
      <vt:lpstr>New York’s Paid Family Leave Benefits Law</vt:lpstr>
      <vt:lpstr>New York’s Paid Family Leave Benefits Law</vt:lpstr>
      <vt:lpstr>NY’s Paid Family Leave and FMLA</vt:lpstr>
      <vt:lpstr>Employee Wages</vt:lpstr>
      <vt:lpstr>FLSA Basics</vt:lpstr>
      <vt:lpstr>FLSA Coverage</vt:lpstr>
      <vt:lpstr>FLSA Basics </vt:lpstr>
      <vt:lpstr>“Work Week”</vt:lpstr>
      <vt:lpstr>Exemptions From FLSA Minimum Wage and OT Rules</vt:lpstr>
      <vt:lpstr>“Executive” Exemption</vt:lpstr>
      <vt:lpstr>“Administrative” Exemption</vt:lpstr>
      <vt:lpstr>“Professional” Exemption</vt:lpstr>
      <vt:lpstr>“Professional” Exemption (cont’d)</vt:lpstr>
      <vt:lpstr>Teacher Professional (Continued)</vt:lpstr>
      <vt:lpstr>Special Rule for Highly  Compensated Employees</vt:lpstr>
      <vt:lpstr>DOL Final Overtime Rule</vt:lpstr>
      <vt:lpstr>Rule – Key Changes</vt:lpstr>
      <vt:lpstr>Rule – Key Changes (cont’d)</vt:lpstr>
      <vt:lpstr>Comparison Current vs. “New” Rule</vt:lpstr>
      <vt:lpstr>Compliance With “New” Rule</vt:lpstr>
      <vt:lpstr>21 States Chose Another Option!</vt:lpstr>
      <vt:lpstr>State of Nevada, et al. v. U.S. Dept. of Labor, et al.</vt:lpstr>
      <vt:lpstr>OT Litigation</vt:lpstr>
      <vt:lpstr>The Court’s Decision on the P.I.</vt:lpstr>
      <vt:lpstr>OT Litigation</vt:lpstr>
      <vt:lpstr>What Now?  Random Thoughts.</vt:lpstr>
      <vt:lpstr>Consult State Laws</vt:lpstr>
      <vt:lpstr>New York Example</vt:lpstr>
      <vt:lpstr>New York Example</vt:lpstr>
      <vt:lpstr>New York Example (Cont’d)</vt:lpstr>
      <vt:lpstr>NYS Minimum Wage Law</vt:lpstr>
      <vt:lpstr>Nassau, Suffolk, and Westchester</vt:lpstr>
      <vt:lpstr> The Remainder of New York State (Except New York City): </vt:lpstr>
      <vt:lpstr>Applicability to Teachers</vt:lpstr>
      <vt:lpstr>CBAs vs. Minimum Wage Law</vt:lpstr>
      <vt:lpstr>The End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smoran</dc:creator>
  <cp:lastModifiedBy>mlitvack</cp:lastModifiedBy>
  <cp:revision>391</cp:revision>
  <dcterms:created xsi:type="dcterms:W3CDTF">2016-05-11T17:58:42Z</dcterms:created>
  <dcterms:modified xsi:type="dcterms:W3CDTF">2017-02-15T20:18:13Z</dcterms:modified>
</cp:coreProperties>
</file>