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6" r:id="rId6"/>
    <p:sldId id="261" r:id="rId7"/>
    <p:sldId id="262" r:id="rId8"/>
    <p:sldId id="263" r:id="rId9"/>
    <p:sldId id="281" r:id="rId10"/>
    <p:sldId id="280" r:id="rId11"/>
    <p:sldId id="283" r:id="rId12"/>
    <p:sldId id="265" r:id="rId13"/>
    <p:sldId id="284" r:id="rId14"/>
    <p:sldId id="28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44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5203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hape 32"/>
          <p:cNvGrpSpPr/>
          <p:nvPr/>
        </p:nvGrpSpPr>
        <p:grpSpPr>
          <a:xfrm>
            <a:off x="0" y="0"/>
            <a:ext cx="8762999" cy="5943599"/>
            <a:chOff x="0" y="0"/>
            <a:chExt cx="5519" cy="3743"/>
          </a:xfrm>
        </p:grpSpPr>
        <p:sp>
          <p:nvSpPr>
            <p:cNvPr id="33" name="Shape 33"/>
            <p:cNvSpPr/>
            <p:nvPr/>
          </p:nvSpPr>
          <p:spPr>
            <a:xfrm>
              <a:off x="0" y="0"/>
              <a:ext cx="1104" cy="3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4" name="Shape 34"/>
            <p:cNvGrpSpPr/>
            <p:nvPr/>
          </p:nvGrpSpPr>
          <p:grpSpPr>
            <a:xfrm>
              <a:off x="0" y="2207"/>
              <a:ext cx="5519" cy="1535"/>
              <a:chOff x="0" y="2207"/>
              <a:chExt cx="5519" cy="1535"/>
            </a:xfrm>
          </p:grpSpPr>
          <p:sp>
            <p:nvSpPr>
              <p:cNvPr id="35" name="Shape 35"/>
              <p:cNvSpPr/>
              <p:nvPr/>
            </p:nvSpPr>
            <p:spPr>
              <a:xfrm>
                <a:off x="623" y="2207"/>
                <a:ext cx="4895" cy="153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653" y="2352"/>
                <a:ext cx="4818" cy="134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7" name="Shape 37"/>
              <p:cNvCxnSpPr/>
              <p:nvPr/>
            </p:nvCxnSpPr>
            <p:spPr>
              <a:xfrm>
                <a:off x="0" y="3071"/>
                <a:ext cx="623" cy="0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" name="Shape 38"/>
            <p:cNvGrpSpPr/>
            <p:nvPr/>
          </p:nvGrpSpPr>
          <p:grpSpPr>
            <a:xfrm>
              <a:off x="400" y="335"/>
              <a:ext cx="5088" cy="191"/>
              <a:chOff x="400" y="335"/>
              <a:chExt cx="5088" cy="191"/>
            </a:xfrm>
          </p:grpSpPr>
          <p:sp>
            <p:nvSpPr>
              <p:cNvPr id="39" name="Shape 39"/>
              <p:cNvSpPr/>
              <p:nvPr/>
            </p:nvSpPr>
            <p:spPr>
              <a:xfrm>
                <a:off x="3952" y="335"/>
                <a:ext cx="1535" cy="19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0" name="Shape 40"/>
              <p:cNvCxnSpPr/>
              <p:nvPr/>
            </p:nvCxnSpPr>
            <p:spPr>
              <a:xfrm>
                <a:off x="400" y="432"/>
                <a:ext cx="5087" cy="0"/>
              </a:xfrm>
              <a:prstGeom prst="straightConnector1">
                <a:avLst/>
              </a:prstGeom>
              <a:noFill/>
              <a:ln w="444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2057400" y="1143000"/>
            <a:ext cx="6629400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371600" y="3962400"/>
            <a:ext cx="68580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38099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876800" y="1600200"/>
            <a:ext cx="38099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  <a:defRPr sz="3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●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5F5F5F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8686800" cy="4876799"/>
            <a:chOff x="0" y="0"/>
            <a:chExt cx="5472" cy="3071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383" cy="3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" name="Shape 12"/>
            <p:cNvGrpSpPr/>
            <p:nvPr/>
          </p:nvGrpSpPr>
          <p:grpSpPr>
            <a:xfrm>
              <a:off x="240" y="893"/>
              <a:ext cx="5232" cy="114"/>
              <a:chOff x="240" y="893"/>
              <a:chExt cx="5232" cy="114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4320" y="893"/>
                <a:ext cx="1152" cy="1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4" name="Shape 14"/>
              <p:cNvCxnSpPr/>
              <p:nvPr/>
            </p:nvCxnSpPr>
            <p:spPr>
              <a:xfrm>
                <a:off x="240" y="940"/>
                <a:ext cx="5232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Shape 20"/>
          <p:cNvCxnSpPr/>
          <p:nvPr/>
        </p:nvCxnSpPr>
        <p:spPr>
          <a:xfrm>
            <a:off x="0" y="4876800"/>
            <a:ext cx="609599" cy="0"/>
          </a:xfrm>
          <a:prstGeom prst="straightConnector1">
            <a:avLst/>
          </a:prstGeom>
          <a:noFill/>
          <a:ln w="444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company.com/1802731/four-year-care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utureworkplace.com/wp-content/uploads/MultipleGenAtWork_infographic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2476500" y="520004"/>
            <a:ext cx="4267199" cy="1390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LEAVE TIME</a:t>
            </a:r>
          </a:p>
        </p:txBody>
      </p:sp>
      <p:sp>
        <p:nvSpPr>
          <p:cNvPr id="85" name="Shape 85"/>
          <p:cNvSpPr/>
          <p:nvPr/>
        </p:nvSpPr>
        <p:spPr>
          <a:xfrm>
            <a:off x="3581400" y="4689901"/>
            <a:ext cx="53339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Dominic D’Imperio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 OF EMPLOYER/EMPLOYEE RELATIONS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JEFFERSON-LEWIS-HAMILTON-HERKIMER-ONEIDA BOCES </a:t>
            </a:r>
          </a:p>
        </p:txBody>
      </p:sp>
      <p:sp>
        <p:nvSpPr>
          <p:cNvPr id="86" name="Shape 86"/>
          <p:cNvSpPr/>
          <p:nvPr/>
        </p:nvSpPr>
        <p:spPr>
          <a:xfrm>
            <a:off x="914400" y="2120205"/>
            <a:ext cx="739139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Curtailing Absences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rgbClr val="7878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Carrots, Sticks &amp; Clauses</a:t>
            </a:r>
          </a:p>
        </p:txBody>
      </p:sp>
      <p:sp>
        <p:nvSpPr>
          <p:cNvPr id="87" name="Shape 87"/>
          <p:cNvSpPr/>
          <p:nvPr/>
        </p:nvSpPr>
        <p:spPr>
          <a:xfrm>
            <a:off x="3581400" y="5722203"/>
            <a:ext cx="45720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Mark Pettitt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 OF PERSONNEL &amp; LABOR RELATIONS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ONONDAGA-CORTLAND-MADISON BOCES</a:t>
            </a:r>
          </a:p>
        </p:txBody>
      </p:sp>
      <p:sp>
        <p:nvSpPr>
          <p:cNvPr id="88" name="Shape 88"/>
          <p:cNvSpPr/>
          <p:nvPr/>
        </p:nvSpPr>
        <p:spPr>
          <a:xfrm>
            <a:off x="-71375" y="228600"/>
            <a:ext cx="707100" cy="468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cap="none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48</a:t>
            </a:r>
            <a:r>
              <a:rPr lang="en-US" sz="1600" baseline="300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th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cap="none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U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2017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300" y="5722203"/>
            <a:ext cx="2457739" cy="66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" y="4689901"/>
            <a:ext cx="1790699" cy="92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DEFINING PROBLEM:  COSTS</a:t>
            </a:r>
            <a:endParaRPr lang="en-US" sz="3200" b="0" i="0" u="none" strike="noStrike" cap="none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2118612"/>
            <a:ext cx="7772400" cy="4282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r>
              <a:rPr lang="en-US" sz="2400" dirty="0" smtClean="0"/>
              <a:t>Paid </a:t>
            </a:r>
            <a:r>
              <a:rPr lang="en-US" sz="2400" dirty="0"/>
              <a:t>leave for one or both parents through </a:t>
            </a:r>
            <a:r>
              <a:rPr lang="en-US" sz="2400" dirty="0" smtClean="0"/>
              <a:t>employment </a:t>
            </a:r>
            <a:r>
              <a:rPr lang="en-US" sz="2400" dirty="0"/>
              <a:t>insurance </a:t>
            </a:r>
            <a:r>
              <a:rPr lang="en-US" sz="2400" dirty="0" smtClean="0"/>
              <a:t>plan </a:t>
            </a:r>
          </a:p>
          <a:p>
            <a:pPr lvl="1"/>
            <a:r>
              <a:rPr lang="en-US" sz="2000" dirty="0" smtClean="0"/>
              <a:t>Pregnant or </a:t>
            </a:r>
            <a:r>
              <a:rPr lang="en-US" sz="2000" dirty="0"/>
              <a:t>new mother </a:t>
            </a:r>
            <a:r>
              <a:rPr lang="en-US" sz="2000" dirty="0" smtClean="0"/>
              <a:t>may </a:t>
            </a:r>
            <a:r>
              <a:rPr lang="en-US" sz="2000" dirty="0"/>
              <a:t>take </a:t>
            </a:r>
            <a:r>
              <a:rPr lang="en-US" sz="2000" dirty="0" smtClean="0"/>
              <a:t>paid </a:t>
            </a:r>
            <a:r>
              <a:rPr lang="en-US" sz="2000" dirty="0"/>
              <a:t>maternity leave of up to 15 </a:t>
            </a:r>
            <a:r>
              <a:rPr lang="en-US" sz="2000" dirty="0" smtClean="0"/>
              <a:t>weeks</a:t>
            </a:r>
          </a:p>
          <a:p>
            <a:pPr marL="609600" lvl="1" indent="0">
              <a:buNone/>
            </a:pPr>
            <a:endParaRPr lang="en-US" sz="2000" dirty="0"/>
          </a:p>
          <a:p>
            <a:r>
              <a:rPr lang="en-US" sz="2400" dirty="0" smtClean="0"/>
              <a:t>Either parent may </a:t>
            </a:r>
            <a:r>
              <a:rPr lang="en-US" sz="2400" dirty="0"/>
              <a:t>take 35 weeks of parental leave after </a:t>
            </a:r>
            <a:r>
              <a:rPr lang="en-US" sz="2400" dirty="0" smtClean="0"/>
              <a:t>child is </a:t>
            </a:r>
            <a:r>
              <a:rPr lang="en-US" sz="2400" dirty="0"/>
              <a:t>born or </a:t>
            </a:r>
            <a:r>
              <a:rPr lang="en-US" sz="2400" dirty="0" smtClean="0"/>
              <a:t>adopted</a:t>
            </a:r>
          </a:p>
          <a:p>
            <a:pPr lvl="1"/>
            <a:r>
              <a:rPr lang="en-US" sz="2000" dirty="0" smtClean="0"/>
              <a:t>Parents may </a:t>
            </a:r>
            <a:r>
              <a:rPr lang="en-US" sz="2000" dirty="0"/>
              <a:t>share the leave however they </a:t>
            </a:r>
            <a:r>
              <a:rPr lang="en-US" sz="2000" dirty="0" smtClean="0"/>
              <a:t>choose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eligible for </a:t>
            </a:r>
            <a:r>
              <a:rPr lang="en-US" sz="2000" dirty="0" smtClean="0"/>
              <a:t>program</a:t>
            </a:r>
            <a:r>
              <a:rPr lang="en-US" sz="2000" dirty="0"/>
              <a:t>, the benefits equal </a:t>
            </a:r>
            <a:r>
              <a:rPr lang="en-US" sz="2000" dirty="0" smtClean="0"/>
              <a:t>55-80</a:t>
            </a:r>
            <a:r>
              <a:rPr lang="en-US" sz="2000" dirty="0"/>
              <a:t>% of the parent's average weekly insurable wage, </a:t>
            </a:r>
            <a:r>
              <a:rPr lang="en-US" sz="2000" dirty="0" smtClean="0"/>
              <a:t>to maximum </a:t>
            </a:r>
            <a:r>
              <a:rPr lang="en-US" sz="2000" dirty="0"/>
              <a:t>of $485 per </a:t>
            </a:r>
            <a:r>
              <a:rPr lang="en-US" sz="2000" dirty="0" smtClean="0"/>
              <a:t>week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135"/>
          <p:cNvSpPr txBox="1">
            <a:spLocks/>
          </p:cNvSpPr>
          <p:nvPr/>
        </p:nvSpPr>
        <p:spPr>
          <a:xfrm>
            <a:off x="914400" y="1524000"/>
            <a:ext cx="1676400" cy="590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SzPct val="25000"/>
            </a:pPr>
            <a:r>
              <a:rPr lang="en-U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CANADA</a:t>
            </a:r>
            <a:endParaRPr lang="en-US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60608"/>
            <a:ext cx="1143000" cy="5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DEFINING PROBLEM:  COSTS</a:t>
            </a:r>
            <a:endParaRPr lang="en-US" sz="3200" b="0" i="0" u="none" strike="noStrike" cap="none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2114084"/>
            <a:ext cx="7772400" cy="39819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federal Family &amp; Medical Leave Act (FMLA) provides </a:t>
            </a:r>
            <a:r>
              <a:rPr lang="en-US" dirty="0"/>
              <a:t>up to 12 weeks of unpaid leave for several medical conditions, </a:t>
            </a:r>
            <a:r>
              <a:rPr lang="en-US" dirty="0" smtClean="0"/>
              <a:t>including </a:t>
            </a:r>
            <a:r>
              <a:rPr lang="en-US" dirty="0"/>
              <a:t>the birth of a </a:t>
            </a:r>
            <a:r>
              <a:rPr lang="en-US" dirty="0" smtClean="0"/>
              <a:t>baby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hape 135"/>
          <p:cNvSpPr txBox="1">
            <a:spLocks/>
          </p:cNvSpPr>
          <p:nvPr/>
        </p:nvSpPr>
        <p:spPr>
          <a:xfrm>
            <a:off x="914400" y="1524000"/>
            <a:ext cx="3352800" cy="590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SzPct val="25000"/>
            </a:pPr>
            <a:r>
              <a:rPr lang="en-U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UNITED STATES</a:t>
            </a:r>
            <a:endParaRPr lang="en-US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81123"/>
            <a:ext cx="1143000" cy="5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DEFINING PROBLEM:  COSTS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2133600"/>
            <a:ext cx="7772400" cy="335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 (s</a:t>
            </a:r>
            <a:r>
              <a:rPr lang="en-US" dirty="0" smtClean="0"/>
              <a:t>tate level initiatives)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buClr>
                <a:srgbClr val="5F5F5F"/>
              </a:buClr>
              <a:buSzPct val="75000"/>
              <a:buFont typeface="Noto Sans Symbols"/>
              <a:buChar char="●"/>
            </a:pPr>
            <a:endParaRPr lang="en-US" dirty="0"/>
          </a:p>
          <a:p>
            <a:pPr marL="742950" marR="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funded entirely through nominal employee payroll deduction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beginning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2018:  50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of employee’s average weekly wage, capped </a:t>
            </a:r>
            <a:r>
              <a:rPr lang="en-US" sz="2000" dirty="0" smtClean="0"/>
              <a:t>a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of statewide average weekly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wage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implemented in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2021:  67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of their average weekly wage, capped to 67% of statewide average weekly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wage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endParaRPr lang="en-US" sz="2000" dirty="0"/>
          </a:p>
          <a:p>
            <a:pPr lvl="1" indent="-260350">
              <a:lnSpc>
                <a:spcPct val="90000"/>
              </a:lnSpc>
            </a:pPr>
            <a:r>
              <a:rPr lang="en-US" sz="2000" dirty="0"/>
              <a:t>eligible to participate after working 6 months with employer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6"/>
          <a:stretch/>
        </p:blipFill>
        <p:spPr>
          <a:xfrm>
            <a:off x="7086600" y="5943600"/>
            <a:ext cx="1353944" cy="735313"/>
          </a:xfrm>
          <a:prstGeom prst="rect">
            <a:avLst/>
          </a:prstGeom>
        </p:spPr>
      </p:pic>
      <p:sp>
        <p:nvSpPr>
          <p:cNvPr id="5" name="Shape 135"/>
          <p:cNvSpPr txBox="1">
            <a:spLocks/>
          </p:cNvSpPr>
          <p:nvPr/>
        </p:nvSpPr>
        <p:spPr>
          <a:xfrm>
            <a:off x="914400" y="1467315"/>
            <a:ext cx="3352800" cy="590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SzPct val="25000"/>
            </a:pPr>
            <a:r>
              <a:rPr lang="en-U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NEW YORK STATE</a:t>
            </a:r>
            <a:endParaRPr lang="en-US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DEFINING PROBLEM:  COSTS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1752601"/>
            <a:ext cx="7772400" cy="43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lnSpc>
                <a:spcPct val="90000"/>
              </a:lnSpc>
              <a:spcBef>
                <a:spcPts val="0"/>
              </a:spcBef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</a:t>
            </a:r>
            <a:r>
              <a:rPr lang="en-US" dirty="0"/>
              <a:t>Leave (state level initiatives)</a:t>
            </a:r>
          </a:p>
          <a:p>
            <a:pPr marL="482600" lvl="1" indent="0">
              <a:lnSpc>
                <a:spcPct val="90000"/>
              </a:lnSpc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260350">
              <a:lnSpc>
                <a:spcPct val="90000"/>
              </a:lnSpc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wary of new proposals seeking to define “any paid leave” as service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 (as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opposed to leave paid for and approved by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District)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endParaRPr lang="en-US" sz="2000" dirty="0" smtClean="0"/>
          </a:p>
          <a:p>
            <a:pPr lvl="1" indent="-260350">
              <a:lnSpc>
                <a:spcPct val="90000"/>
              </a:lnSpc>
            </a:pPr>
            <a:r>
              <a:rPr lang="en-US" sz="2000" dirty="0" smtClean="0"/>
              <a:t>be </a:t>
            </a:r>
            <a:r>
              <a:rPr lang="en-US" sz="2000" dirty="0"/>
              <a:t>wary of new proposals seeking to </a:t>
            </a:r>
            <a:r>
              <a:rPr lang="en-US" sz="2000" dirty="0" err="1"/>
              <a:t>contractualize</a:t>
            </a:r>
            <a:r>
              <a:rPr lang="en-US" sz="2000" dirty="0"/>
              <a:t> or guarantee full pay </a:t>
            </a:r>
            <a:r>
              <a:rPr lang="en-US" sz="2000" dirty="0" smtClean="0"/>
              <a:t>for </a:t>
            </a:r>
            <a:r>
              <a:rPr lang="en-US" sz="2000" dirty="0"/>
              <a:t>state paid leave </a:t>
            </a:r>
            <a:r>
              <a:rPr lang="en-US" sz="2000" dirty="0" smtClean="0"/>
              <a:t>time (</a:t>
            </a:r>
            <a:r>
              <a:rPr lang="en-US" sz="2000" dirty="0"/>
              <a:t>Districts make up the costs)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28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</a:t>
            </a:r>
          </a:p>
        </p:txBody>
      </p:sp>
      <p:pic>
        <p:nvPicPr>
          <p:cNvPr id="3" name="Broken Escalator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1865.9141"/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804747"/>
            <a:ext cx="8305800" cy="59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ISSUE: CARROTS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 for (near) perfect attendance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pay for what is a professional expectation?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 people who would show up any way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doesn’t dissuade from choosing to be sick and stay home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dirty="0"/>
              <a:t>no measurable impact on employee use (abuse) of sick time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dirty="0"/>
              <a:t>penalizes individuals for legitimate uses, i.e., </a:t>
            </a:r>
            <a:r>
              <a:rPr lang="en-US" dirty="0" smtClean="0"/>
              <a:t>pregnancy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endParaRPr lang="en-US"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Nil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ISSUE: CARROTS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 for unused days at retirement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career expectations of teachers and job expectation of support staff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carefully structured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escalator effect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assumes career will be with one employer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rewards long-term attendance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Better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ISSUE: STICKS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attendance and absenteeism as factor for empl</a:t>
            </a:r>
            <a:r>
              <a:rPr lang="en-US" dirty="0"/>
              <a:t>oyment decisions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Noto Sans Symbols"/>
              <a:buChar char="-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granting</a:t>
            </a:r>
            <a:r>
              <a:rPr lang="en-US" dirty="0"/>
              <a:t>/denying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tenure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for </a:t>
            </a:r>
            <a:r>
              <a:rPr lang="en-US" dirty="0"/>
              <a:t>probation period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consequences for excessive or unwarranted leave use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dirty="0"/>
              <a:t>Address the impacts of the absenteeism as informing decisions, not the reasons for the </a:t>
            </a:r>
            <a:r>
              <a:rPr lang="en-US" dirty="0" smtClean="0"/>
              <a:t>absenteeism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endParaRPr lang="en-US"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 Effective, but 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ISSUE: STICKS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1870076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attendance as factor in evaluation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be effective if not present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scored under </a:t>
            </a:r>
            <a:r>
              <a:rPr lang="en-US" sz="2800" dirty="0"/>
              <a:t>an evaluation tool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800" dirty="0"/>
              <a:t>Notice -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and warn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basis of counseling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dirty="0"/>
              <a:t>basis for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discipline later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standard? 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ISSUE: STICKS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6199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4711"/>
              <a:buFont typeface="Noto Sans Symbols"/>
              <a:buChar char="●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Counseling Memos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777777"/>
              </a:buClr>
              <a:buSzPct val="100909"/>
              <a:buFont typeface="Arial"/>
              <a:buChar char="-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 patterns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777777"/>
              </a:buClr>
              <a:buSzPct val="100909"/>
              <a:buFont typeface="Arial"/>
              <a:buChar char="-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excessive use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777777"/>
              </a:buClr>
              <a:buSzPct val="100909"/>
              <a:buFont typeface="Arial"/>
              <a:buChar char="-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***ing arbitrators!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97368"/>
              <a:buFont typeface="Arial"/>
              <a:buChar char="•"/>
            </a:pPr>
            <a:r>
              <a:rPr lang="en-US" sz="185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Clifford Donn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5F5F5F"/>
              </a:buClr>
              <a:buSzPct val="74711"/>
              <a:buFont typeface="Noto Sans Symbols"/>
              <a:buChar char="●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“Impact of absences on students and educational program is really of minimal importance.”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5F5F5F"/>
              </a:buClr>
              <a:buSzPct val="74711"/>
              <a:buFont typeface="Noto Sans Symbols"/>
              <a:buChar char="●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Federation is correct that it is improper for the BOCES to issue counseling memoranda for legitimate use of leave as provided in the collective bargaining agreement.”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5F5F5F"/>
              </a:buClr>
              <a:buSzPct val="74711"/>
              <a:buFont typeface="Noto Sans Symbols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DEFINING PROBLEM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gave it away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v. salary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066800" y="2743200"/>
            <a:ext cx="7086600" cy="3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AND FAMILY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members shall be allowed a total of twenty (20) days of leave per school year,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nine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(9) days of which shall be reserved for personal illness, without financial loss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purposes: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SzPct val="25000"/>
              <a:buNone/>
              <a:tabLst>
                <a:tab pos="2687638" algn="r"/>
                <a:tab pos="2978150" algn="l"/>
              </a:tabLst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dirty="0" smtClean="0">
                <a:solidFill>
                  <a:srgbClr val="EAEAEA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	Personal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illness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SzPct val="25000"/>
              <a:buNone/>
              <a:tabLst>
                <a:tab pos="2687638" algn="r"/>
                <a:tab pos="2978150" algn="l"/>
              </a:tabLst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+ 7	Family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SzPct val="25000"/>
              <a:buNone/>
              <a:tabLst>
                <a:tab pos="2687638" algn="r"/>
                <a:tab pos="2978150" algn="l"/>
              </a:tabLst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+ 4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>
              <a:buSzPct val="25000"/>
              <a:tabLst>
                <a:tab pos="2687638" algn="r"/>
                <a:tab pos="2978150" algn="l"/>
              </a:tabLst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20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ISSUE: STICKS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620000" cy="453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5F5F5F"/>
              </a:buClr>
              <a:buSzPct val="100000"/>
              <a:buFont typeface="Noto Sans Symbols"/>
              <a:buChar char="●"/>
            </a:pPr>
            <a:r>
              <a:rPr lang="en-US" sz="2400" dirty="0"/>
              <a:t>Counseling Memos - </a:t>
            </a:r>
            <a:r>
              <a:rPr lang="en-US" sz="2400" i="1" dirty="0"/>
              <a:t>Paul </a:t>
            </a:r>
            <a:r>
              <a:rPr lang="en-US" sz="2400" i="1" dirty="0" err="1"/>
              <a:t>Caferra</a:t>
            </a:r>
            <a:endParaRPr lang="en-US" sz="2400" i="1" dirty="0"/>
          </a:p>
          <a:p>
            <a:pPr lvl="1" rtl="0">
              <a:lnSpc>
                <a:spcPct val="90000"/>
              </a:lnSpc>
              <a:spcBef>
                <a:spcPts val="518"/>
              </a:spcBef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1800" dirty="0"/>
              <a:t>“The District’s failure to specify an accurate date that the </a:t>
            </a:r>
            <a:r>
              <a:rPr lang="en-US" sz="1800" dirty="0" err="1"/>
              <a:t>Grievant’s</a:t>
            </a:r>
            <a:r>
              <a:rPr lang="en-US" sz="1800" dirty="0"/>
              <a:t> alleged misconduct occurred (the grievant was the one responsible for keeping the records that were incomplete and inaccurate) [was] a significant error that disadvantaged the Grievant and the Union</a:t>
            </a:r>
            <a:r>
              <a:rPr lang="en-US" sz="1800" dirty="0" smtClean="0"/>
              <a:t>...”</a:t>
            </a:r>
          </a:p>
          <a:p>
            <a:pPr lvl="1" rtl="0">
              <a:lnSpc>
                <a:spcPct val="90000"/>
              </a:lnSpc>
              <a:spcBef>
                <a:spcPts val="518"/>
              </a:spcBef>
              <a:buClr>
                <a:srgbClr val="777777"/>
              </a:buClr>
              <a:buSzPct val="100000"/>
              <a:buFont typeface="Arial"/>
              <a:buChar char="-"/>
            </a:pPr>
            <a:endParaRPr lang="en-US" sz="1800" dirty="0"/>
          </a:p>
          <a:p>
            <a:pPr lvl="1" rtl="0">
              <a:lnSpc>
                <a:spcPct val="90000"/>
              </a:lnSpc>
              <a:spcBef>
                <a:spcPts val="518"/>
              </a:spcBef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1800" dirty="0"/>
              <a:t>“The Record clearly demonstrates that, throughout most of the her employment, the Grievant has been a substandard employee (6 previous counseling memos over 3 years) and that ...the District would have been fully justified to impose significant discipline</a:t>
            </a:r>
            <a:r>
              <a:rPr lang="en-US" sz="1800" dirty="0" smtClean="0"/>
              <a:t>...”</a:t>
            </a:r>
          </a:p>
          <a:p>
            <a:pPr lvl="1" rtl="0">
              <a:lnSpc>
                <a:spcPct val="90000"/>
              </a:lnSpc>
              <a:spcBef>
                <a:spcPts val="518"/>
              </a:spcBef>
              <a:buClr>
                <a:srgbClr val="777777"/>
              </a:buClr>
              <a:buSzPct val="100000"/>
              <a:buFont typeface="Arial"/>
              <a:buChar char="-"/>
            </a:pPr>
            <a:endParaRPr lang="en-US" sz="1800" dirty="0"/>
          </a:p>
          <a:p>
            <a:pPr lvl="1" rtl="0">
              <a:lnSpc>
                <a:spcPct val="90000"/>
              </a:lnSpc>
              <a:spcBef>
                <a:spcPts val="518"/>
              </a:spcBef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1800" dirty="0"/>
              <a:t>The purportedly inaccurate date and the </a:t>
            </a:r>
            <a:r>
              <a:rPr lang="en-US" sz="1800" dirty="0" err="1"/>
              <a:t>the</a:t>
            </a:r>
            <a:r>
              <a:rPr lang="en-US" sz="1800" dirty="0"/>
              <a:t> judgment that the testimony of a 10-year-old student who heard the grievant snoring in her office was “unbelievable” meant that the District’s evidence … all the district’s evidence … “lacked credibility”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</a:t>
            </a:r>
            <a:r>
              <a:rPr lang="en-US"/>
              <a:t>: STICKS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Doctor’s note</a:t>
            </a:r>
            <a:r>
              <a:rPr lang="en-US"/>
              <a:t>s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/>
              <a:t>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edical and psychological </a:t>
            </a:r>
            <a:r>
              <a:rPr lang="en-US"/>
              <a:t>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xams (fitness for duty determinations)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/>
              <a:t>Disciplinary Charge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ISSUE: NEGOTIATIONS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25000"/>
              <a:buFont typeface="Noto Sans Symbols"/>
              <a:buNone/>
            </a:pPr>
            <a:r>
              <a:rPr lang="en-US" sz="28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</a:p>
          <a:p>
            <a:pPr marL="342900" marR="0" lvl="0" indent="-342900" algn="l" rtl="0">
              <a:spcBef>
                <a:spcPts val="180"/>
              </a:spcBef>
              <a:spcAft>
                <a:spcPts val="0"/>
              </a:spcAft>
              <a:buClr>
                <a:srgbClr val="5F5F5F"/>
              </a:buClr>
              <a:buSzPct val="25000"/>
              <a:buFont typeface="Noto Sans Symbols"/>
              <a:buNone/>
            </a:pPr>
            <a:endParaRPr sz="900" b="0" i="1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comparisons contract provisions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days allotted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restrictions on use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year look at leave time usage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shows patterns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in district, across titles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eliminates issue of “bad year”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of substitutes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ISSUE: NEGOTIATIONS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25000"/>
              <a:buFont typeface="Noto Sans Symbols"/>
              <a:buNone/>
            </a:pPr>
            <a:r>
              <a:rPr lang="en-US" sz="28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Contract Language</a:t>
            </a:r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ct val="25000"/>
              <a:buFont typeface="Noto Sans Symbols"/>
              <a:buNone/>
            </a:pPr>
            <a:endParaRPr sz="1000" b="0" i="1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Restrictions on requesting doctor notes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a personal day or other days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reason(s) for personal leave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 use before and after holiday or break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 documentation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ISSUE: NEGOTIATIONS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7772400" cy="430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incentives to accrue sick leave for retirement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benchmarks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escalating incentives for additional days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4953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ISSUE: NEGOTIATIONS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17526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Unpaid Leave means loss of pay and District</a:t>
            </a:r>
            <a:r>
              <a:rPr lang="en-US" dirty="0"/>
              <a:t>’s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of benefits for the day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FICA + </a:t>
            </a:r>
            <a:r>
              <a:rPr lang="en-US" dirty="0"/>
              <a:t>EE Retirement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21.45% x Daily Rate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Insurance 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$33/day for Individual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$80/day for Family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 “use it or lose it” leave benefits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dirty="0"/>
              <a:t>Control/Schedule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PD outside of the school day/year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ADDRESSING ISSUE: ROUND TABLE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have you tried?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have you proposed?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actually works?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096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790700" y="2424375"/>
            <a:ext cx="55626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25000"/>
              <a:buFont typeface="Noto Sans Symbols"/>
              <a:buNone/>
            </a:pPr>
            <a:r>
              <a:rPr lang="en-US" sz="3600" b="0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Enjoy the rest of </a:t>
            </a:r>
          </a:p>
          <a:p>
            <a:pPr marL="342900" marR="0" lvl="0" indent="-342900" algn="ctr" rtl="0">
              <a:spcBef>
                <a:spcPts val="720"/>
              </a:spcBef>
              <a:spcAft>
                <a:spcPts val="0"/>
              </a:spcAft>
              <a:buClr>
                <a:srgbClr val="5F5F5F"/>
              </a:buClr>
              <a:buSzPct val="25000"/>
              <a:buFont typeface="Noto Sans Symbols"/>
              <a:buNone/>
            </a:pPr>
            <a:r>
              <a:rPr lang="en-US" sz="3600" b="0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your day here in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23" y="3795974"/>
            <a:ext cx="508635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-71375" y="228600"/>
            <a:ext cx="707100" cy="468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cap="none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48</a:t>
            </a:r>
            <a:r>
              <a:rPr lang="en-US" sz="1600" baseline="300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th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cap="none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U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DEFINING PROBLEM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9247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your numbers?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sick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/>
              <a:t>vacation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/>
              <a:t>bereavement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days  x  10 yrs = FULL YEAR OF LEAVE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/>
              <a:t>Plus legal entitlements (paid or unpaid) beyond paid leave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DEFINING PROBLEM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00" y="16764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Sick Leave v. Disability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 attitudes towards work &amp; careers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worker today stays at each job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4.4 years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(Bureau of Labor Statistics)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expected tenure of workforce’s youngest employees is about half that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91% of millennials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(b. 1977-97)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 to stay in job less than 3 years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(Future Workplace survey:  </a:t>
            </a:r>
            <a:r>
              <a:rPr lang="en-US" sz="18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“Multiple Generations @ Work”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 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surveyed 1189 employees and 150 managers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have 15 – 20 jobs during their working lives!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DEFINING </a:t>
            </a:r>
            <a:r>
              <a:rPr lang="en-US" sz="3200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PROBLEM</a:t>
            </a:r>
            <a:br>
              <a:rPr lang="en-US" sz="3200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Canada - Days lost/year, all EEs (sickness, family, personal)</a:t>
            </a:r>
            <a:endParaRPr lang="en-US" sz="3200" b="0" i="0" u="none" strike="noStrike" cap="none" dirty="0">
              <a:solidFill>
                <a:schemeClr val="dk2"/>
              </a:solidFill>
              <a:latin typeface="Arial" panose="020B0604020202020204" pitchFamily="34" charset="0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19100" y="6579762"/>
            <a:ext cx="8610600" cy="2601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algn="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://www.statcan.gc.ca/tables-tableaux/sum-som/l01/cst01/labor60a-eng.htm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35100" y="1555750"/>
            <a:ext cx="5956300" cy="4997450"/>
            <a:chOff x="152400" y="609600"/>
            <a:chExt cx="5956300" cy="4997450"/>
          </a:xfrm>
        </p:grpSpPr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5054600"/>
              <a:ext cx="593725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09600"/>
              <a:ext cx="5934075" cy="444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3200" b="0" i="0" u="none" strike="noStrike" cap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DEFINING </a:t>
            </a:r>
            <a:r>
              <a:rPr lang="en-US" sz="3200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PROBLEM</a:t>
            </a:r>
            <a:br>
              <a:rPr lang="en-US" sz="3200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400" dirty="0">
                <a:latin typeface="+mn-lt"/>
              </a:rPr>
              <a:t>Canada - Work Absences Public vs. Private Sector</a:t>
            </a:r>
            <a:endParaRPr lang="en-US" sz="2400" dirty="0">
              <a:latin typeface="+mn-lt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6248400"/>
            <a:ext cx="7772400" cy="49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 smtClean="0"/>
              <a:t>Statistics </a:t>
            </a:r>
            <a:r>
              <a:rPr lang="en-US" sz="1200" dirty="0"/>
              <a:t>Canada, Government of </a:t>
            </a:r>
            <a:r>
              <a:rPr lang="en-US" sz="1200" dirty="0" smtClean="0"/>
              <a:t>Canada</a:t>
            </a:r>
            <a:r>
              <a:rPr lang="en-US" sz="1200" dirty="0" smtClean="0"/>
              <a:t>:  </a:t>
            </a:r>
            <a:r>
              <a:rPr lang="en-US" sz="1200" dirty="0" smtClean="0"/>
              <a:t> </a:t>
            </a:r>
            <a:r>
              <a:rPr lang="en-US" sz="1200" dirty="0"/>
              <a:t>http://www5.statcan.gc.ca/cansim/a26?lang=eng&amp;id=2790035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98" y="2057400"/>
            <a:ext cx="8567853" cy="332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DEFINING PROBLEM:  COSTS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Substitutes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 students going into education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enrollment in traditional teacher preparation programs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(colleges, schools of education)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declined 30% between 2010 and 2014, according to Title II reports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unemployment declined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full-time or regular part-time employment opportunities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a period of retrenchment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 have begun hiring teachers and </a:t>
            </a:r>
            <a:r>
              <a:rPr lang="en-US"/>
              <a:t>educational support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unemployed, but competent, certified teachers are being hired and no longer as available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DEFINING PROBLEM:  COSTS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Demand for Substitutes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absences continue to be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time off of work is being paid than ever before, both in contracts and by law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endParaRPr lang="en-US" sz="1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wage increases make substitutes harder to find and more expensive when available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endParaRPr lang="en-US" sz="1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ct val="100000"/>
              <a:buFont typeface="Arial"/>
              <a:buChar char="-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Federal regulations require instructors out of classroom for PD, CSE meetings and other activities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(take away from direct instruction)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ct val="7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DEFINING PROBLEM:  COSTS</a:t>
            </a:r>
            <a:endParaRPr lang="en-US" sz="3200" b="0" i="0" u="none" strike="noStrike" cap="none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21336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r>
              <a:rPr lang="en-US" dirty="0"/>
              <a:t>New mothers </a:t>
            </a:r>
            <a:r>
              <a:rPr lang="en-US" dirty="0" smtClean="0"/>
              <a:t>may </a:t>
            </a:r>
            <a:r>
              <a:rPr lang="en-US" dirty="0"/>
              <a:t>take </a:t>
            </a:r>
            <a:r>
              <a:rPr lang="en-US" dirty="0" smtClean="0"/>
              <a:t>17-52 </a:t>
            </a:r>
            <a:r>
              <a:rPr lang="en-US" dirty="0"/>
              <a:t>weeks of </a:t>
            </a:r>
            <a:r>
              <a:rPr lang="en-US" dirty="0" smtClean="0"/>
              <a:t>leave</a:t>
            </a:r>
          </a:p>
          <a:p>
            <a:pPr lvl="1"/>
            <a:r>
              <a:rPr lang="en-US" dirty="0" smtClean="0"/>
              <a:t>depending </a:t>
            </a:r>
            <a:r>
              <a:rPr lang="en-US" dirty="0"/>
              <a:t>on </a:t>
            </a:r>
            <a:r>
              <a:rPr lang="en-US" dirty="0" smtClean="0"/>
              <a:t>length </a:t>
            </a:r>
            <a:r>
              <a:rPr lang="en-US" dirty="0"/>
              <a:t>of employment history and </a:t>
            </a:r>
            <a:r>
              <a:rPr lang="en-US" dirty="0" smtClean="0"/>
              <a:t>hours worked</a:t>
            </a:r>
          </a:p>
          <a:p>
            <a:pPr lvl="1"/>
            <a:endParaRPr lang="en-US" dirty="0"/>
          </a:p>
          <a:p>
            <a:r>
              <a:rPr lang="en-US" dirty="0"/>
              <a:t>Employers </a:t>
            </a:r>
            <a:r>
              <a:rPr lang="en-US" dirty="0" smtClean="0"/>
              <a:t>must </a:t>
            </a:r>
            <a:r>
              <a:rPr lang="en-US" dirty="0"/>
              <a:t>accept </a:t>
            </a:r>
            <a:r>
              <a:rPr lang="en-US" dirty="0" smtClean="0"/>
              <a:t>employees back after mandated </a:t>
            </a:r>
            <a:r>
              <a:rPr lang="en-US" dirty="0"/>
              <a:t>leave </a:t>
            </a:r>
            <a:endParaRPr lang="en-US" dirty="0" smtClean="0"/>
          </a:p>
          <a:p>
            <a:pPr lvl="1"/>
            <a:r>
              <a:rPr lang="en-US" dirty="0"/>
              <a:t>into exact or equivalent </a:t>
            </a:r>
            <a:r>
              <a:rPr lang="en-US" dirty="0" smtClean="0"/>
              <a:t>job</a:t>
            </a:r>
          </a:p>
          <a:p>
            <a:pPr lvl="1"/>
            <a:r>
              <a:rPr lang="en-US" dirty="0" smtClean="0"/>
              <a:t>at same </a:t>
            </a:r>
            <a:r>
              <a:rPr lang="en-US" dirty="0"/>
              <a:t>rate of </a:t>
            </a:r>
            <a:r>
              <a:rPr lang="en-US" dirty="0" smtClean="0"/>
              <a:t>pay</a:t>
            </a:r>
          </a:p>
          <a:p>
            <a:pPr lvl="1"/>
            <a:r>
              <a:rPr lang="en-US" dirty="0" smtClean="0"/>
              <a:t>with same </a:t>
            </a:r>
            <a:r>
              <a:rPr lang="en-US" dirty="0"/>
              <a:t>employment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Shape 135"/>
          <p:cNvSpPr txBox="1">
            <a:spLocks/>
          </p:cNvSpPr>
          <p:nvPr/>
        </p:nvSpPr>
        <p:spPr>
          <a:xfrm>
            <a:off x="914400" y="1524000"/>
            <a:ext cx="1676400" cy="590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SzPct val="25000"/>
            </a:pPr>
            <a:r>
              <a:rPr lang="en-U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CANADA</a:t>
            </a:r>
            <a:endParaRPr lang="en-US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143000" cy="5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1249</Words>
  <Application>Microsoft Office PowerPoint</Application>
  <PresentationFormat>On-screen Show (4:3)</PresentationFormat>
  <Paragraphs>235</Paragraphs>
  <Slides>27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Arial Narrow</vt:lpstr>
      <vt:lpstr>Times New Roman</vt:lpstr>
      <vt:lpstr>Noto Sans Symbols</vt:lpstr>
      <vt:lpstr>Layers</vt:lpstr>
      <vt:lpstr>PowerPoint Presentation</vt:lpstr>
      <vt:lpstr>DEFINING PROBLEM</vt:lpstr>
      <vt:lpstr>DEFINING PROBLEM</vt:lpstr>
      <vt:lpstr>DEFINING PROBLEM</vt:lpstr>
      <vt:lpstr>DEFINING PROBLEM Canada - Days lost/year, all EEs (sickness, family, personal)</vt:lpstr>
      <vt:lpstr>DEFINING PROBLEM Canada - Work Absences Public vs. Private Sector</vt:lpstr>
      <vt:lpstr>DEFINING PROBLEM:  COSTS</vt:lpstr>
      <vt:lpstr>DEFINING PROBLEM:  COSTS</vt:lpstr>
      <vt:lpstr>DEFINING PROBLEM:  COSTS</vt:lpstr>
      <vt:lpstr>DEFINING PROBLEM:  COSTS</vt:lpstr>
      <vt:lpstr>DEFINING PROBLEM:  COSTS</vt:lpstr>
      <vt:lpstr>DEFINING PROBLEM:  COSTS</vt:lpstr>
      <vt:lpstr>DEFINING PROBLEM:  COSTS</vt:lpstr>
      <vt:lpstr>ADDRESSING ISSUE</vt:lpstr>
      <vt:lpstr>ADDRESSING ISSUE: CARROTS</vt:lpstr>
      <vt:lpstr>ADDRESSING ISSUE: CARROTS</vt:lpstr>
      <vt:lpstr>ADDRESSING ISSUE: STICKS</vt:lpstr>
      <vt:lpstr>ADDRESSING ISSUE: STICKS</vt:lpstr>
      <vt:lpstr>ADDRESSING ISSUE: STICKS</vt:lpstr>
      <vt:lpstr>ADDRESSING ISSUE: STICKS</vt:lpstr>
      <vt:lpstr>ADDRESSING ISSUE: STICKS</vt:lpstr>
      <vt:lpstr>ADDRESSING ISSUE: NEGOTIATIONS</vt:lpstr>
      <vt:lpstr>ADDRESSING ISSUE: NEGOTIATIONS</vt:lpstr>
      <vt:lpstr>ADDRESSING ISSUE: NEGOTIATIONS</vt:lpstr>
      <vt:lpstr>ADDRESSING ISSUE: NEGOTIATIONS</vt:lpstr>
      <vt:lpstr>ADDRESSING ISSUE: ROUND TABLE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Erin</cp:lastModifiedBy>
  <cp:revision>25</cp:revision>
  <dcterms:modified xsi:type="dcterms:W3CDTF">2017-02-27T16:27:12Z</dcterms:modified>
</cp:coreProperties>
</file>