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48" r:id="rId1"/>
  </p:sldMasterIdLst>
  <p:notesMasterIdLst>
    <p:notesMasterId r:id="rId21"/>
  </p:notesMasterIdLst>
  <p:handoutMasterIdLst>
    <p:handoutMasterId r:id="rId22"/>
  </p:handoutMasterIdLst>
  <p:sldIdLst>
    <p:sldId id="256" r:id="rId2"/>
    <p:sldId id="257" r:id="rId3"/>
    <p:sldId id="270" r:id="rId4"/>
    <p:sldId id="260" r:id="rId5"/>
    <p:sldId id="261" r:id="rId6"/>
    <p:sldId id="258" r:id="rId7"/>
    <p:sldId id="259" r:id="rId8"/>
    <p:sldId id="262" r:id="rId9"/>
    <p:sldId id="278" r:id="rId10"/>
    <p:sldId id="271" r:id="rId11"/>
    <p:sldId id="273" r:id="rId12"/>
    <p:sldId id="264" r:id="rId13"/>
    <p:sldId id="276" r:id="rId14"/>
    <p:sldId id="277" r:id="rId15"/>
    <p:sldId id="265" r:id="rId16"/>
    <p:sldId id="263" r:id="rId17"/>
    <p:sldId id="266" r:id="rId18"/>
    <p:sldId id="272" r:id="rId19"/>
    <p:sldId id="269" r:id="rId20"/>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92" d="100"/>
          <a:sy n="92" d="100"/>
        </p:scale>
        <p:origin x="49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648F50E0-1E64-4595-94C2-E60C40CFE076}" type="datetimeFigureOut">
              <a:rPr lang="en-US" smtClean="0"/>
              <a:t>2/22/2017</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102E1931-39ED-44E0-BF14-045EDA58D8FB}" type="slidenum">
              <a:rPr lang="en-US" smtClean="0"/>
              <a:t>‹#›</a:t>
            </a:fld>
            <a:endParaRPr lang="en-US"/>
          </a:p>
        </p:txBody>
      </p:sp>
    </p:spTree>
    <p:extLst>
      <p:ext uri="{BB962C8B-B14F-4D97-AF65-F5344CB8AC3E}">
        <p14:creationId xmlns:p14="http://schemas.microsoft.com/office/powerpoint/2010/main" val="20813713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D614B40-2485-4CEB-BE8C-5E6C17D35881}" type="datetimeFigureOut">
              <a:rPr lang="en-US" smtClean="0"/>
              <a:t>2/22/2017</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2F8657FD-A97A-4A9B-8660-8362999E5B0D}" type="slidenum">
              <a:rPr lang="en-US" smtClean="0"/>
              <a:t>‹#›</a:t>
            </a:fld>
            <a:endParaRPr lang="en-US"/>
          </a:p>
        </p:txBody>
      </p:sp>
    </p:spTree>
    <p:extLst>
      <p:ext uri="{BB962C8B-B14F-4D97-AF65-F5344CB8AC3E}">
        <p14:creationId xmlns:p14="http://schemas.microsoft.com/office/powerpoint/2010/main" val="11222770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F8657FD-A97A-4A9B-8660-8362999E5B0D}" type="slidenum">
              <a:rPr lang="en-US" smtClean="0"/>
              <a:t>19</a:t>
            </a:fld>
            <a:endParaRPr lang="en-US"/>
          </a:p>
        </p:txBody>
      </p:sp>
    </p:spTree>
    <p:extLst>
      <p:ext uri="{BB962C8B-B14F-4D97-AF65-F5344CB8AC3E}">
        <p14:creationId xmlns:p14="http://schemas.microsoft.com/office/powerpoint/2010/main" val="7994638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56D1BAF-3C00-4F75-A8E0-CF98A68FB993}" type="datetime1">
              <a:rPr lang="en-US" smtClean="0"/>
              <a:t>2/22/2017</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r>
              <a:rPr lang="en-US" smtClean="0"/>
              <a:t>Hogan, Sarzynski, Lynch, DeWInd &amp; Gregory LLP</a:t>
            </a:r>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32CE52-2BFC-4BF3-99DD-95650DE27DE4}" type="datetime1">
              <a:rPr lang="en-US" smtClean="0"/>
              <a:t>2/22/2017</a:t>
            </a:fld>
            <a:endParaRPr lang="en-US" dirty="0"/>
          </a:p>
        </p:txBody>
      </p:sp>
      <p:sp>
        <p:nvSpPr>
          <p:cNvPr id="6" name="Footer Placeholder 5"/>
          <p:cNvSpPr>
            <a:spLocks noGrp="1"/>
          </p:cNvSpPr>
          <p:nvPr>
            <p:ph type="ftr" sz="quarter" idx="11"/>
          </p:nvPr>
        </p:nvSpPr>
        <p:spPr/>
        <p:txBody>
          <a:bodyPr/>
          <a:lstStyle/>
          <a:p>
            <a:r>
              <a:rPr lang="en-US" smtClean="0"/>
              <a:t>Hogan, Sarzynski, Lynch, DeWInd &amp; Gregory LLP</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A5E8700-32CF-4C56-8D47-B1ED91EB6D34}" type="datetime1">
              <a:rPr lang="en-US" smtClean="0"/>
              <a:t>2/22/2017</a:t>
            </a:fld>
            <a:endParaRPr lang="en-US" dirty="0"/>
          </a:p>
        </p:txBody>
      </p:sp>
      <p:sp>
        <p:nvSpPr>
          <p:cNvPr id="5" name="Footer Placeholder 4"/>
          <p:cNvSpPr>
            <a:spLocks noGrp="1"/>
          </p:cNvSpPr>
          <p:nvPr>
            <p:ph type="ftr" sz="quarter" idx="11"/>
          </p:nvPr>
        </p:nvSpPr>
        <p:spPr/>
        <p:txBody>
          <a:bodyPr/>
          <a:lstStyle/>
          <a:p>
            <a:r>
              <a:rPr lang="en-US" smtClean="0"/>
              <a:t>Hogan, Sarzynski, Lynch, DeWInd &amp; Gregory LLP</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EF992B3-E70F-49B0-B4B3-0E7BD1165C97}" type="datetime1">
              <a:rPr lang="en-US" smtClean="0"/>
              <a:t>2/22/2017</a:t>
            </a:fld>
            <a:endParaRPr lang="en-US" dirty="0"/>
          </a:p>
        </p:txBody>
      </p:sp>
      <p:sp>
        <p:nvSpPr>
          <p:cNvPr id="5" name="Footer Placeholder 4"/>
          <p:cNvSpPr>
            <a:spLocks noGrp="1"/>
          </p:cNvSpPr>
          <p:nvPr>
            <p:ph type="ftr" sz="quarter" idx="11"/>
          </p:nvPr>
        </p:nvSpPr>
        <p:spPr/>
        <p:txBody>
          <a:bodyPr/>
          <a:lstStyle/>
          <a:p>
            <a:r>
              <a:rPr lang="en-US" smtClean="0"/>
              <a:t>Hogan, Sarzynski, Lynch, DeWInd &amp; Gregory LLP</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7A10054-44C0-4E63-806E-E4427D1DE117}" type="datetime1">
              <a:rPr lang="en-US" smtClean="0"/>
              <a:t>2/22/2017</a:t>
            </a:fld>
            <a:endParaRPr lang="en-US" dirty="0"/>
          </a:p>
        </p:txBody>
      </p:sp>
      <p:sp>
        <p:nvSpPr>
          <p:cNvPr id="5" name="Footer Placeholder 4"/>
          <p:cNvSpPr>
            <a:spLocks noGrp="1"/>
          </p:cNvSpPr>
          <p:nvPr>
            <p:ph type="ftr" sz="quarter" idx="11"/>
          </p:nvPr>
        </p:nvSpPr>
        <p:spPr/>
        <p:txBody>
          <a:bodyPr/>
          <a:lstStyle/>
          <a:p>
            <a:r>
              <a:rPr lang="en-US" smtClean="0"/>
              <a:t>Hogan, Sarzynski, Lynch, DeWInd &amp; Gregory LLP</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80B7404-8E55-4858-9CE4-7862649AE2EA}" type="datetime1">
              <a:rPr lang="en-US" smtClean="0"/>
              <a:t>2/22/2017</a:t>
            </a:fld>
            <a:endParaRPr lang="en-US" dirty="0"/>
          </a:p>
        </p:txBody>
      </p:sp>
      <p:sp>
        <p:nvSpPr>
          <p:cNvPr id="5" name="Footer Placeholder 4"/>
          <p:cNvSpPr>
            <a:spLocks noGrp="1"/>
          </p:cNvSpPr>
          <p:nvPr>
            <p:ph type="ftr" sz="quarter" idx="11"/>
          </p:nvPr>
        </p:nvSpPr>
        <p:spPr/>
        <p:txBody>
          <a:bodyPr/>
          <a:lstStyle/>
          <a:p>
            <a:r>
              <a:rPr lang="en-US" smtClean="0"/>
              <a:t>Hogan, Sarzynski, Lynch, DeWInd &amp; Gregory LLP</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8DEB27E-8DFF-45D9-815A-1E0DE3F754F2}" type="datetime1">
              <a:rPr lang="en-US" smtClean="0"/>
              <a:t>2/22/2017</a:t>
            </a:fld>
            <a:endParaRPr lang="en-US" dirty="0"/>
          </a:p>
        </p:txBody>
      </p:sp>
      <p:sp>
        <p:nvSpPr>
          <p:cNvPr id="5" name="Footer Placeholder 4"/>
          <p:cNvSpPr>
            <a:spLocks noGrp="1"/>
          </p:cNvSpPr>
          <p:nvPr>
            <p:ph type="ftr" sz="quarter" idx="11"/>
          </p:nvPr>
        </p:nvSpPr>
        <p:spPr/>
        <p:txBody>
          <a:bodyPr/>
          <a:lstStyle/>
          <a:p>
            <a:r>
              <a:rPr lang="en-US" smtClean="0"/>
              <a:t>Hogan, Sarzynski, Lynch, DeWInd &amp; Gregory LLP</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5698592-CB71-4CDF-B9C8-168DFF88A70E}" type="datetime1">
              <a:rPr lang="en-US" smtClean="0"/>
              <a:t>2/22/2017</a:t>
            </a:fld>
            <a:endParaRPr lang="en-US" dirty="0"/>
          </a:p>
        </p:txBody>
      </p:sp>
      <p:sp>
        <p:nvSpPr>
          <p:cNvPr id="5" name="Footer Placeholder 4"/>
          <p:cNvSpPr>
            <a:spLocks noGrp="1"/>
          </p:cNvSpPr>
          <p:nvPr>
            <p:ph type="ftr" sz="quarter" idx="11"/>
          </p:nvPr>
        </p:nvSpPr>
        <p:spPr/>
        <p:txBody>
          <a:bodyPr/>
          <a:lstStyle/>
          <a:p>
            <a:r>
              <a:rPr lang="en-US" smtClean="0"/>
              <a:t>Hogan, Sarzynski, Lynch, DeWInd &amp; Gregory LLP</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92189FE-7190-411F-823B-E8407530B4EE}" type="datetime1">
              <a:rPr lang="en-US" smtClean="0"/>
              <a:t>2/22/2017</a:t>
            </a:fld>
            <a:endParaRPr lang="en-US" dirty="0"/>
          </a:p>
        </p:txBody>
      </p:sp>
      <p:sp>
        <p:nvSpPr>
          <p:cNvPr id="5" name="Footer Placeholder 4"/>
          <p:cNvSpPr>
            <a:spLocks noGrp="1"/>
          </p:cNvSpPr>
          <p:nvPr>
            <p:ph type="ftr" sz="quarter" idx="11"/>
          </p:nvPr>
        </p:nvSpPr>
        <p:spPr/>
        <p:txBody>
          <a:bodyPr/>
          <a:lstStyle/>
          <a:p>
            <a:r>
              <a:rPr lang="en-US" smtClean="0"/>
              <a:t>Hogan, Sarzynski, Lynch, DeWInd &amp; Gregory LLP</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764B863-0C60-4481-BE60-0EBB15F50646}" type="datetime1">
              <a:rPr lang="en-US" smtClean="0"/>
              <a:t>2/22/2017</a:t>
            </a:fld>
            <a:endParaRPr lang="en-US" dirty="0"/>
          </a:p>
        </p:txBody>
      </p:sp>
      <p:sp>
        <p:nvSpPr>
          <p:cNvPr id="5" name="Footer Placeholder 4"/>
          <p:cNvSpPr>
            <a:spLocks noGrp="1"/>
          </p:cNvSpPr>
          <p:nvPr>
            <p:ph type="ftr" sz="quarter" idx="11"/>
          </p:nvPr>
        </p:nvSpPr>
        <p:spPr/>
        <p:txBody>
          <a:bodyPr/>
          <a:lstStyle/>
          <a:p>
            <a:r>
              <a:rPr lang="en-US" smtClean="0"/>
              <a:t>Hogan, Sarzynski, Lynch, DeWInd &amp; Gregory LLP</a:t>
            </a:r>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C322599-3F81-4BEB-9D09-9B841C3259B2}" type="datetime1">
              <a:rPr lang="en-US" smtClean="0"/>
              <a:t>2/22/2017</a:t>
            </a:fld>
            <a:endParaRPr lang="en-US" dirty="0"/>
          </a:p>
        </p:txBody>
      </p:sp>
      <p:sp>
        <p:nvSpPr>
          <p:cNvPr id="5" name="Footer Placeholder 4"/>
          <p:cNvSpPr>
            <a:spLocks noGrp="1"/>
          </p:cNvSpPr>
          <p:nvPr>
            <p:ph type="ftr" sz="quarter" idx="11"/>
          </p:nvPr>
        </p:nvSpPr>
        <p:spPr/>
        <p:txBody>
          <a:bodyPr/>
          <a:lstStyle/>
          <a:p>
            <a:r>
              <a:rPr lang="en-US" smtClean="0"/>
              <a:t>Hogan, Sarzynski, Lynch, DeWInd &amp; Gregory LLP</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6D8B3F5-F463-4124-87E0-BC5F6155C91C}" type="datetime1">
              <a:rPr lang="en-US" smtClean="0"/>
              <a:t>2/22/2017</a:t>
            </a:fld>
            <a:endParaRPr lang="en-US" dirty="0"/>
          </a:p>
        </p:txBody>
      </p:sp>
      <p:sp>
        <p:nvSpPr>
          <p:cNvPr id="6" name="Footer Placeholder 5"/>
          <p:cNvSpPr>
            <a:spLocks noGrp="1"/>
          </p:cNvSpPr>
          <p:nvPr>
            <p:ph type="ftr" sz="quarter" idx="11"/>
          </p:nvPr>
        </p:nvSpPr>
        <p:spPr/>
        <p:txBody>
          <a:bodyPr/>
          <a:lstStyle/>
          <a:p>
            <a:r>
              <a:rPr lang="en-US" smtClean="0"/>
              <a:t>Hogan, Sarzynski, Lynch, DeWInd &amp; Gregory LLP</a:t>
            </a:r>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2FD69B4-312D-477C-B36E-0E7CDA5794CA}" type="datetime1">
              <a:rPr lang="en-US" smtClean="0"/>
              <a:t>2/22/2017</a:t>
            </a:fld>
            <a:endParaRPr lang="en-US" dirty="0"/>
          </a:p>
        </p:txBody>
      </p:sp>
      <p:sp>
        <p:nvSpPr>
          <p:cNvPr id="8" name="Footer Placeholder 7"/>
          <p:cNvSpPr>
            <a:spLocks noGrp="1"/>
          </p:cNvSpPr>
          <p:nvPr>
            <p:ph type="ftr" sz="quarter" idx="11"/>
          </p:nvPr>
        </p:nvSpPr>
        <p:spPr/>
        <p:txBody>
          <a:bodyPr/>
          <a:lstStyle/>
          <a:p>
            <a:r>
              <a:rPr lang="en-US" smtClean="0"/>
              <a:t>Hogan, Sarzynski, Lynch, DeWInd &amp; Gregory LLP</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7D3CCC4-D0FC-4314-A2C4-C802CAE27308}" type="datetime1">
              <a:rPr lang="en-US" smtClean="0"/>
              <a:t>2/22/2017</a:t>
            </a:fld>
            <a:endParaRPr lang="en-US" dirty="0"/>
          </a:p>
        </p:txBody>
      </p:sp>
      <p:sp>
        <p:nvSpPr>
          <p:cNvPr id="4" name="Footer Placeholder 3"/>
          <p:cNvSpPr>
            <a:spLocks noGrp="1"/>
          </p:cNvSpPr>
          <p:nvPr>
            <p:ph type="ftr" sz="quarter" idx="11"/>
          </p:nvPr>
        </p:nvSpPr>
        <p:spPr/>
        <p:txBody>
          <a:bodyPr/>
          <a:lstStyle/>
          <a:p>
            <a:r>
              <a:rPr lang="en-US" smtClean="0"/>
              <a:t>Hogan, Sarzynski, Lynch, DeWInd &amp; Gregory LLP</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5D0596-1E46-4E71-BE65-E1EF6EEECEF1}" type="datetime1">
              <a:rPr lang="en-US" smtClean="0"/>
              <a:t>2/22/2017</a:t>
            </a:fld>
            <a:endParaRPr lang="en-US" dirty="0"/>
          </a:p>
        </p:txBody>
      </p:sp>
      <p:sp>
        <p:nvSpPr>
          <p:cNvPr id="3" name="Footer Placeholder 2"/>
          <p:cNvSpPr>
            <a:spLocks noGrp="1"/>
          </p:cNvSpPr>
          <p:nvPr>
            <p:ph type="ftr" sz="quarter" idx="11"/>
          </p:nvPr>
        </p:nvSpPr>
        <p:spPr/>
        <p:txBody>
          <a:bodyPr/>
          <a:lstStyle/>
          <a:p>
            <a:r>
              <a:rPr lang="en-US" smtClean="0"/>
              <a:t>Hogan, Sarzynski, Lynch, DeWInd &amp; Gregory LLP</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AD17F8-1468-4DCE-A75B-F4ED0634A571}" type="datetime1">
              <a:rPr lang="en-US" smtClean="0"/>
              <a:t>2/22/2017</a:t>
            </a:fld>
            <a:endParaRPr lang="en-US" dirty="0"/>
          </a:p>
        </p:txBody>
      </p:sp>
      <p:sp>
        <p:nvSpPr>
          <p:cNvPr id="6" name="Footer Placeholder 5"/>
          <p:cNvSpPr>
            <a:spLocks noGrp="1"/>
          </p:cNvSpPr>
          <p:nvPr>
            <p:ph type="ftr" sz="quarter" idx="11"/>
          </p:nvPr>
        </p:nvSpPr>
        <p:spPr/>
        <p:txBody>
          <a:bodyPr/>
          <a:lstStyle/>
          <a:p>
            <a:r>
              <a:rPr lang="en-US" smtClean="0"/>
              <a:t>Hogan, Sarzynski, Lynch, DeWInd &amp; Gregory LLP</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BF8E11-47F5-48E6-836A-FB46E54BF46C}" type="datetime1">
              <a:rPr lang="en-US" smtClean="0"/>
              <a:t>2/22/2017</a:t>
            </a:fld>
            <a:endParaRPr lang="en-US" dirty="0"/>
          </a:p>
        </p:txBody>
      </p:sp>
      <p:sp>
        <p:nvSpPr>
          <p:cNvPr id="6" name="Footer Placeholder 5"/>
          <p:cNvSpPr>
            <a:spLocks noGrp="1"/>
          </p:cNvSpPr>
          <p:nvPr>
            <p:ph type="ftr" sz="quarter" idx="11"/>
          </p:nvPr>
        </p:nvSpPr>
        <p:spPr/>
        <p:txBody>
          <a:bodyPr/>
          <a:lstStyle/>
          <a:p>
            <a:r>
              <a:rPr lang="en-US" smtClean="0"/>
              <a:t>Hogan, Sarzynski, Lynch, DeWInd &amp; Gregory LLP</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BBFCF8-B700-483C-AAF8-86DE89D5334B}" type="datetime1">
              <a:rPr lang="en-US" smtClean="0"/>
              <a:t>2/22/2017</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r>
              <a:rPr lang="en-US" smtClean="0"/>
              <a:t>Hogan, Sarzynski, Lynch, DeWInd &amp; Gregory LLP</a:t>
            </a:r>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hf sldNum="0" hdr="0" dt="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Religion in the public school workplace</a:t>
            </a:r>
            <a:endParaRPr lang="en-US" dirty="0"/>
          </a:p>
        </p:txBody>
      </p:sp>
      <p:sp>
        <p:nvSpPr>
          <p:cNvPr id="3" name="Subtitle 2"/>
          <p:cNvSpPr>
            <a:spLocks noGrp="1"/>
          </p:cNvSpPr>
          <p:nvPr>
            <p:ph type="subTitle" idx="1"/>
          </p:nvPr>
        </p:nvSpPr>
        <p:spPr/>
        <p:txBody>
          <a:bodyPr/>
          <a:lstStyle/>
          <a:p>
            <a:r>
              <a:rPr lang="en-US" dirty="0" smtClean="0"/>
              <a:t>From 1657 to Title VII in 90 minutes.</a:t>
            </a:r>
            <a:endParaRPr lang="en-US" dirty="0"/>
          </a:p>
        </p:txBody>
      </p:sp>
    </p:spTree>
    <p:extLst>
      <p:ext uri="{BB962C8B-B14F-4D97-AF65-F5344CB8AC3E}">
        <p14:creationId xmlns:p14="http://schemas.microsoft.com/office/powerpoint/2010/main" val="28897708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Religious Expression 21st </a:t>
            </a:r>
            <a:r>
              <a:rPr lang="en-US" dirty="0"/>
              <a:t>century </a:t>
            </a:r>
          </a:p>
        </p:txBody>
      </p:sp>
      <p:sp>
        <p:nvSpPr>
          <p:cNvPr id="3" name="Content Placeholder 2"/>
          <p:cNvSpPr>
            <a:spLocks noGrp="1"/>
          </p:cNvSpPr>
          <p:nvPr>
            <p:ph idx="1"/>
          </p:nvPr>
        </p:nvSpPr>
        <p:spPr/>
        <p:txBody>
          <a:bodyPr/>
          <a:lstStyle/>
          <a:p>
            <a:r>
              <a:rPr lang="en-US" dirty="0" smtClean="0"/>
              <a:t>The hijab decision- EEOC v. Abercrombie &amp; Fitch Stores __US__</a:t>
            </a:r>
          </a:p>
          <a:p>
            <a:r>
              <a:rPr lang="en-US" dirty="0"/>
              <a:t>Abercrombie’s argument that a neutral policy cannot </a:t>
            </a:r>
            <a:r>
              <a:rPr lang="en-US" dirty="0" smtClean="0"/>
              <a:t>constitute “</a:t>
            </a:r>
            <a:r>
              <a:rPr lang="en-US" dirty="0"/>
              <a:t>intentional discrimination” may make sense in other contexts. But Title VII does not demand mere </a:t>
            </a:r>
            <a:r>
              <a:rPr lang="en-US" dirty="0" smtClean="0"/>
              <a:t>neutrality with </a:t>
            </a:r>
            <a:r>
              <a:rPr lang="en-US" dirty="0"/>
              <a:t>regard to religious practices—that they be treated no worse than other practices. Rather, it gives them favored treatment, affirmatively obligating employers not “to </a:t>
            </a:r>
            <a:r>
              <a:rPr lang="en-US" dirty="0" smtClean="0"/>
              <a:t>fail or </a:t>
            </a:r>
            <a:r>
              <a:rPr lang="en-US" dirty="0"/>
              <a:t>refuse to hire or discharge any individual . . . because of such individual’s” “religious observance and practice</a:t>
            </a:r>
            <a:r>
              <a:rPr lang="en-US" dirty="0" smtClean="0"/>
              <a:t>.” (Scalia, J.)</a:t>
            </a:r>
            <a:endParaRPr lang="en-US" dirty="0"/>
          </a:p>
        </p:txBody>
      </p:sp>
      <p:sp>
        <p:nvSpPr>
          <p:cNvPr id="4" name="Footer Placeholder 3"/>
          <p:cNvSpPr>
            <a:spLocks noGrp="1"/>
          </p:cNvSpPr>
          <p:nvPr>
            <p:ph type="ftr" sz="quarter" idx="11"/>
          </p:nvPr>
        </p:nvSpPr>
        <p:spPr/>
        <p:txBody>
          <a:bodyPr/>
          <a:lstStyle/>
          <a:p>
            <a:r>
              <a:rPr lang="en-US" smtClean="0"/>
              <a:t>Hogan, Sarzynski, Lynch, DeWInd &amp; Gregory LLP</a:t>
            </a:r>
            <a:endParaRPr lang="en-US" dirty="0"/>
          </a:p>
        </p:txBody>
      </p:sp>
    </p:spTree>
    <p:extLst>
      <p:ext uri="{BB962C8B-B14F-4D97-AF65-F5344CB8AC3E}">
        <p14:creationId xmlns:p14="http://schemas.microsoft.com/office/powerpoint/2010/main" val="7733342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Religious Expression 21st century </a:t>
            </a:r>
          </a:p>
        </p:txBody>
      </p:sp>
      <p:sp>
        <p:nvSpPr>
          <p:cNvPr id="3" name="Content Placeholder 2"/>
          <p:cNvSpPr>
            <a:spLocks noGrp="1"/>
          </p:cNvSpPr>
          <p:nvPr>
            <p:ph idx="1"/>
          </p:nvPr>
        </p:nvSpPr>
        <p:spPr/>
        <p:txBody>
          <a:bodyPr/>
          <a:lstStyle/>
          <a:p>
            <a:r>
              <a:rPr lang="en-US" dirty="0" smtClean="0"/>
              <a:t>The </a:t>
            </a:r>
            <a:r>
              <a:rPr lang="en-US" dirty="0"/>
              <a:t>B</a:t>
            </a:r>
            <a:r>
              <a:rPr lang="en-US" dirty="0" smtClean="0"/>
              <a:t>ible verse </a:t>
            </a:r>
            <a:r>
              <a:rPr lang="en-US" dirty="0"/>
              <a:t>case: Silver v. Cheektowaga Cent. Sch. Dist. 2016 U.S. App. LEXIS 20007 *; 2016 WL </a:t>
            </a:r>
            <a:r>
              <a:rPr lang="en-US" dirty="0" smtClean="0"/>
              <a:t>6584914. The teacher decorated her classroom with Bible verses intended to exhort her students to higher achievement. </a:t>
            </a:r>
          </a:p>
          <a:p>
            <a:r>
              <a:rPr lang="en-US" dirty="0" smtClean="0"/>
              <a:t>The administration told her to remove that stuff. She lost. The </a:t>
            </a:r>
            <a:r>
              <a:rPr lang="en-US" dirty="0"/>
              <a:t>Court said, </a:t>
            </a:r>
            <a:r>
              <a:rPr lang="en-US" dirty="0" smtClean="0"/>
              <a:t>"</a:t>
            </a:r>
            <a:r>
              <a:rPr lang="en-US" dirty="0"/>
              <a:t>schools may direct teachers to 'refrain </a:t>
            </a:r>
            <a:r>
              <a:rPr lang="en-US" dirty="0" smtClean="0"/>
              <a:t>from expression </a:t>
            </a:r>
            <a:r>
              <a:rPr lang="en-US" dirty="0"/>
              <a:t>of religious viewpoints in </a:t>
            </a:r>
            <a:r>
              <a:rPr lang="en-US" dirty="0" smtClean="0"/>
              <a:t>the classroom </a:t>
            </a:r>
            <a:r>
              <a:rPr lang="en-US" dirty="0"/>
              <a:t>and like settings</a:t>
            </a:r>
            <a:r>
              <a:rPr lang="en-US" dirty="0" smtClean="0"/>
              <a:t>,…”</a:t>
            </a:r>
            <a:endParaRPr lang="en-US" dirty="0"/>
          </a:p>
        </p:txBody>
      </p:sp>
      <p:sp>
        <p:nvSpPr>
          <p:cNvPr id="4" name="Footer Placeholder 3"/>
          <p:cNvSpPr>
            <a:spLocks noGrp="1"/>
          </p:cNvSpPr>
          <p:nvPr>
            <p:ph type="ftr" sz="quarter" idx="11"/>
          </p:nvPr>
        </p:nvSpPr>
        <p:spPr/>
        <p:txBody>
          <a:bodyPr/>
          <a:lstStyle/>
          <a:p>
            <a:r>
              <a:rPr lang="en-US" smtClean="0"/>
              <a:t>Hogan, Sarzynski, Lynch, DeWInd &amp; Gregory LLP</a:t>
            </a:r>
            <a:endParaRPr lang="en-US" dirty="0"/>
          </a:p>
        </p:txBody>
      </p:sp>
    </p:spTree>
    <p:extLst>
      <p:ext uri="{BB962C8B-B14F-4D97-AF65-F5344CB8AC3E}">
        <p14:creationId xmlns:p14="http://schemas.microsoft.com/office/powerpoint/2010/main" val="41397907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21</a:t>
            </a:r>
            <a:r>
              <a:rPr lang="en-US" baseline="30000" dirty="0" smtClean="0"/>
              <a:t>st</a:t>
            </a:r>
            <a:r>
              <a:rPr lang="en-US" dirty="0" smtClean="0"/>
              <a:t> century American belief </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Pew </a:t>
            </a:r>
            <a:r>
              <a:rPr lang="en-US" dirty="0"/>
              <a:t>Research Center’s 2014 Religious Landscape Study found that 3.1% of American adults say they are atheists when asked about their religious identity, up from 1.6% in a similarly large survey in 2007. An additional 4.0% of Americans call themselves agnostics, up from 2.4% in 2007</a:t>
            </a:r>
            <a:r>
              <a:rPr lang="en-US" dirty="0" smtClean="0"/>
              <a:t>.</a:t>
            </a:r>
          </a:p>
          <a:p>
            <a:pPr marL="0" indent="0">
              <a:buNone/>
            </a:pPr>
            <a:r>
              <a:rPr lang="en-US" dirty="0" smtClean="0"/>
              <a:t> </a:t>
            </a:r>
            <a:r>
              <a:rPr lang="en-US" dirty="0"/>
              <a:t>One-fifth of the U.S. public – and a third of adults under 30 – are religiously unaffiliated today, the highest percentages ever in Pew Research Center polling</a:t>
            </a:r>
            <a:r>
              <a:rPr lang="en-US" dirty="0" smtClean="0"/>
              <a:t>.</a:t>
            </a:r>
          </a:p>
        </p:txBody>
      </p:sp>
      <p:sp>
        <p:nvSpPr>
          <p:cNvPr id="4" name="Footer Placeholder 3"/>
          <p:cNvSpPr>
            <a:spLocks noGrp="1"/>
          </p:cNvSpPr>
          <p:nvPr>
            <p:ph type="ftr" sz="quarter" idx="11"/>
          </p:nvPr>
        </p:nvSpPr>
        <p:spPr/>
        <p:txBody>
          <a:bodyPr/>
          <a:lstStyle/>
          <a:p>
            <a:r>
              <a:rPr lang="en-US" smtClean="0"/>
              <a:t>Hogan, Sarzynski, Lynch, DeWInd &amp; Gregory LLP</a:t>
            </a:r>
            <a:endParaRPr lang="en-US" dirty="0"/>
          </a:p>
        </p:txBody>
      </p:sp>
    </p:spTree>
    <p:extLst>
      <p:ext uri="{BB962C8B-B14F-4D97-AF65-F5344CB8AC3E}">
        <p14:creationId xmlns:p14="http://schemas.microsoft.com/office/powerpoint/2010/main" val="30488621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Religious Expression 21st century </a:t>
            </a:r>
          </a:p>
        </p:txBody>
      </p:sp>
      <p:sp>
        <p:nvSpPr>
          <p:cNvPr id="3" name="Content Placeholder 2"/>
          <p:cNvSpPr>
            <a:spLocks noGrp="1"/>
          </p:cNvSpPr>
          <p:nvPr>
            <p:ph idx="1"/>
          </p:nvPr>
        </p:nvSpPr>
        <p:spPr/>
        <p:txBody>
          <a:bodyPr>
            <a:normAutofit/>
          </a:bodyPr>
          <a:lstStyle/>
          <a:p>
            <a:r>
              <a:rPr lang="en-US" dirty="0" smtClean="0"/>
              <a:t>Several </a:t>
            </a:r>
            <a:r>
              <a:rPr lang="en-US" dirty="0"/>
              <a:t>courts have attempted to balance a public school teacher's right to express his or her own religious beliefs with the school district's interest in avoiding the perception that the teacher's religious statements or activity bears the "imprimatur of the school" in violation of the Establishment Clause.  </a:t>
            </a:r>
          </a:p>
        </p:txBody>
      </p:sp>
      <p:sp>
        <p:nvSpPr>
          <p:cNvPr id="4" name="Footer Placeholder 3"/>
          <p:cNvSpPr>
            <a:spLocks noGrp="1"/>
          </p:cNvSpPr>
          <p:nvPr>
            <p:ph type="ftr" sz="quarter" idx="11"/>
          </p:nvPr>
        </p:nvSpPr>
        <p:spPr/>
        <p:txBody>
          <a:bodyPr/>
          <a:lstStyle/>
          <a:p>
            <a:r>
              <a:rPr lang="en-US" smtClean="0"/>
              <a:t>Hogan, Sarzynski, Lynch, DeWInd &amp; Gregory LLP</a:t>
            </a:r>
            <a:endParaRPr lang="en-US" dirty="0"/>
          </a:p>
        </p:txBody>
      </p:sp>
    </p:spTree>
    <p:extLst>
      <p:ext uri="{BB962C8B-B14F-4D97-AF65-F5344CB8AC3E}">
        <p14:creationId xmlns:p14="http://schemas.microsoft.com/office/powerpoint/2010/main" val="9002522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Religious Expression 21st century </a:t>
            </a:r>
          </a:p>
        </p:txBody>
      </p:sp>
      <p:sp>
        <p:nvSpPr>
          <p:cNvPr id="3" name="Content Placeholder 2"/>
          <p:cNvSpPr>
            <a:spLocks noGrp="1"/>
          </p:cNvSpPr>
          <p:nvPr>
            <p:ph idx="1"/>
          </p:nvPr>
        </p:nvSpPr>
        <p:spPr/>
        <p:txBody>
          <a:bodyPr>
            <a:normAutofit fontScale="85000" lnSpcReduction="10000"/>
          </a:bodyPr>
          <a:lstStyle/>
          <a:p>
            <a:r>
              <a:rPr lang="en-US" dirty="0"/>
              <a:t> Roberts v. Madigan, 921 F.2d 1047, 1057 (10th Cir. 1990), cert. denied, 505 U.S. 1218, 112 S. Ct. 3025, 120 L. Ed. 2d 896 (</a:t>
            </a:r>
            <a:r>
              <a:rPr lang="en-US" dirty="0" smtClean="0"/>
              <a:t>1992)-holding </a:t>
            </a:r>
            <a:r>
              <a:rPr lang="en-US" dirty="0"/>
              <a:t>that directive to teacher to refrain from silently reading Bible in front of class was justified by district's motive to prevent teacher from violating Establishment Clause and did not violate teacher's First Amendment </a:t>
            </a:r>
            <a:r>
              <a:rPr lang="en-US" dirty="0" smtClean="0"/>
              <a:t>rights; </a:t>
            </a:r>
          </a:p>
          <a:p>
            <a:r>
              <a:rPr lang="en-US" dirty="0" smtClean="0"/>
              <a:t>Doe </a:t>
            </a:r>
            <a:r>
              <a:rPr lang="en-US" dirty="0"/>
              <a:t>v. Duncanville </a:t>
            </a:r>
            <a:r>
              <a:rPr lang="en-US" dirty="0" err="1"/>
              <a:t>Indep</a:t>
            </a:r>
            <a:r>
              <a:rPr lang="en-US" dirty="0"/>
              <a:t>. Sch. Dist., 70 F.3d 402, 406 n.4 (5th Cir. 1995</a:t>
            </a:r>
            <a:r>
              <a:rPr lang="en-US" dirty="0" smtClean="0"/>
              <a:t>)- noting </a:t>
            </a:r>
            <a:r>
              <a:rPr lang="en-US" dirty="0"/>
              <a:t>that school employees violate Establishment Clause by participating in student-lead prayer circle or otherwise manifesting "approval and solidarity with student religious exercises</a:t>
            </a:r>
            <a:r>
              <a:rPr lang="en-US" dirty="0" smtClean="0"/>
              <a:t>"; </a:t>
            </a:r>
          </a:p>
          <a:p>
            <a:r>
              <a:rPr lang="en-US" dirty="0" err="1" smtClean="0"/>
              <a:t>Peloza</a:t>
            </a:r>
            <a:r>
              <a:rPr lang="en-US" dirty="0" smtClean="0"/>
              <a:t> </a:t>
            </a:r>
            <a:r>
              <a:rPr lang="en-US" dirty="0"/>
              <a:t>v. Capistrano Unified Sch. Dist., 37 F.3d 517 (9th Cir. </a:t>
            </a:r>
            <a:r>
              <a:rPr lang="en-US" dirty="0" smtClean="0"/>
              <a:t>1994)-finding </a:t>
            </a:r>
            <a:r>
              <a:rPr lang="en-US" dirty="0"/>
              <a:t>that school district's interest in avoiding violation of Establishment Clause justified prohibiting teacher from discussing religion with students before and after </a:t>
            </a:r>
            <a:r>
              <a:rPr lang="en-US" dirty="0" smtClean="0"/>
              <a:t>class</a:t>
            </a:r>
            <a:r>
              <a:rPr lang="en-US" dirty="0"/>
              <a:t>.</a:t>
            </a:r>
            <a:endParaRPr lang="en-US" dirty="0" smtClean="0"/>
          </a:p>
          <a:p>
            <a:endParaRPr lang="en-US" dirty="0"/>
          </a:p>
        </p:txBody>
      </p:sp>
      <p:sp>
        <p:nvSpPr>
          <p:cNvPr id="4" name="Footer Placeholder 3"/>
          <p:cNvSpPr>
            <a:spLocks noGrp="1"/>
          </p:cNvSpPr>
          <p:nvPr>
            <p:ph type="ftr" sz="quarter" idx="11"/>
          </p:nvPr>
        </p:nvSpPr>
        <p:spPr/>
        <p:txBody>
          <a:bodyPr/>
          <a:lstStyle/>
          <a:p>
            <a:r>
              <a:rPr lang="en-US" smtClean="0"/>
              <a:t>Hogan, Sarzynski, Lynch, DeWInd &amp; Gregory LLP</a:t>
            </a:r>
            <a:endParaRPr lang="en-US" dirty="0"/>
          </a:p>
        </p:txBody>
      </p:sp>
    </p:spTree>
    <p:extLst>
      <p:ext uri="{BB962C8B-B14F-4D97-AF65-F5344CB8AC3E}">
        <p14:creationId xmlns:p14="http://schemas.microsoft.com/office/powerpoint/2010/main" val="4881112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21</a:t>
            </a:r>
            <a:r>
              <a:rPr lang="en-US" baseline="30000" dirty="0" smtClean="0"/>
              <a:t>st</a:t>
            </a:r>
            <a:r>
              <a:rPr lang="en-US" dirty="0" smtClean="0"/>
              <a:t> century American belief </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Muslims </a:t>
            </a:r>
            <a:r>
              <a:rPr lang="en-US" dirty="0"/>
              <a:t>will make up 2.1% of the U.S. population by the year 2050, surpassing people who identify as Jewish on the basis of religion as the second-largest faith group in the country (not including people who say they have no religion</a:t>
            </a:r>
            <a:r>
              <a:rPr lang="en-US" dirty="0" smtClean="0"/>
              <a:t>).</a:t>
            </a:r>
            <a:endParaRPr lang="en-US" dirty="0"/>
          </a:p>
          <a:p>
            <a:pPr marL="0" indent="0">
              <a:buNone/>
            </a:pPr>
            <a:r>
              <a:rPr lang="en-US" dirty="0"/>
              <a:t>A recent Pew Research Center report estimated that the Muslim share of immigrants granted permanent residency status (green cards) increased from about 5% in 1992 to roughly 10% in 2012, representing about 100,000 immigrants in that year.</a:t>
            </a:r>
          </a:p>
        </p:txBody>
      </p:sp>
      <p:sp>
        <p:nvSpPr>
          <p:cNvPr id="4" name="Footer Placeholder 3"/>
          <p:cNvSpPr>
            <a:spLocks noGrp="1"/>
          </p:cNvSpPr>
          <p:nvPr>
            <p:ph type="ftr" sz="quarter" idx="11"/>
          </p:nvPr>
        </p:nvSpPr>
        <p:spPr/>
        <p:txBody>
          <a:bodyPr/>
          <a:lstStyle/>
          <a:p>
            <a:r>
              <a:rPr lang="en-US" smtClean="0"/>
              <a:t>Hogan, Sarzynski, Lynch, DeWInd &amp; Gregory LLP</a:t>
            </a:r>
            <a:endParaRPr lang="en-US" dirty="0"/>
          </a:p>
        </p:txBody>
      </p:sp>
    </p:spTree>
    <p:extLst>
      <p:ext uri="{BB962C8B-B14F-4D97-AF65-F5344CB8AC3E}">
        <p14:creationId xmlns:p14="http://schemas.microsoft.com/office/powerpoint/2010/main" val="30488621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Freedom of Conscience 21st century </a:t>
            </a:r>
          </a:p>
        </p:txBody>
      </p:sp>
      <p:sp>
        <p:nvSpPr>
          <p:cNvPr id="3" name="Content Placeholder 2"/>
          <p:cNvSpPr>
            <a:spLocks noGrp="1"/>
          </p:cNvSpPr>
          <p:nvPr>
            <p:ph idx="1"/>
          </p:nvPr>
        </p:nvSpPr>
        <p:spPr/>
        <p:txBody>
          <a:bodyPr>
            <a:normAutofit lnSpcReduction="10000"/>
          </a:bodyPr>
          <a:lstStyle/>
          <a:p>
            <a:pPr marL="0" indent="0">
              <a:buNone/>
            </a:pPr>
            <a:r>
              <a:rPr lang="en-US" dirty="0"/>
              <a:t> </a:t>
            </a:r>
            <a:r>
              <a:rPr lang="en-US" b="1" dirty="0"/>
              <a:t> Religious exemption from Immunization-</a:t>
            </a:r>
            <a:r>
              <a:rPr lang="en-US" dirty="0" smtClean="0"/>
              <a:t>The </a:t>
            </a:r>
            <a:r>
              <a:rPr lang="en-US" dirty="0"/>
              <a:t>determination of whether petitioners qualify for a religious exemption requires the careful consideration of two factors: whether petitioners’ purported beliefs are religious and, if so, whether such religious beliefs are genuinely and sincerely </a:t>
            </a:r>
            <a:r>
              <a:rPr lang="en-US" dirty="0" smtClean="0"/>
              <a:t>held.  </a:t>
            </a:r>
            <a:r>
              <a:rPr lang="en-US" dirty="0"/>
              <a:t>It is not necessary for persons to be members of a recognized religious organization whose teachings oppose inoculation to claim the statutory </a:t>
            </a:r>
            <a:r>
              <a:rPr lang="en-US" dirty="0" smtClean="0"/>
              <a:t>exemption. However</a:t>
            </a:r>
            <a:r>
              <a:rPr lang="en-US" dirty="0"/>
              <a:t>, the exemption does not extend to persons whose views are founded upon medical or purely moral considerations, scientific or secular theories, or philosophical and personal </a:t>
            </a:r>
            <a:r>
              <a:rPr lang="en-US" dirty="0" smtClean="0"/>
              <a:t>beliefs.</a:t>
            </a:r>
            <a:endParaRPr lang="en-US" dirty="0"/>
          </a:p>
        </p:txBody>
      </p:sp>
      <p:sp>
        <p:nvSpPr>
          <p:cNvPr id="4" name="Footer Placeholder 3"/>
          <p:cNvSpPr>
            <a:spLocks noGrp="1"/>
          </p:cNvSpPr>
          <p:nvPr>
            <p:ph type="ftr" sz="quarter" idx="11"/>
          </p:nvPr>
        </p:nvSpPr>
        <p:spPr/>
        <p:txBody>
          <a:bodyPr/>
          <a:lstStyle/>
          <a:p>
            <a:r>
              <a:rPr lang="en-US" smtClean="0"/>
              <a:t>Hogan, Sarzynski, Lynch, DeWInd &amp; Gregory LLP</a:t>
            </a:r>
            <a:endParaRPr lang="en-US" dirty="0"/>
          </a:p>
        </p:txBody>
      </p:sp>
    </p:spTree>
    <p:extLst>
      <p:ext uri="{BB962C8B-B14F-4D97-AF65-F5344CB8AC3E}">
        <p14:creationId xmlns:p14="http://schemas.microsoft.com/office/powerpoint/2010/main" val="1185491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Freedom of Conscience 21st century </a:t>
            </a:r>
          </a:p>
        </p:txBody>
      </p:sp>
      <p:sp>
        <p:nvSpPr>
          <p:cNvPr id="3" name="Content Placeholder 2"/>
          <p:cNvSpPr>
            <a:spLocks noGrp="1"/>
          </p:cNvSpPr>
          <p:nvPr>
            <p:ph idx="1"/>
          </p:nvPr>
        </p:nvSpPr>
        <p:spPr/>
        <p:txBody>
          <a:bodyPr>
            <a:normAutofit/>
          </a:bodyPr>
          <a:lstStyle/>
          <a:p>
            <a:pPr marL="0" indent="0">
              <a:buNone/>
            </a:pPr>
            <a:r>
              <a:rPr lang="en-US" b="1" dirty="0" smtClean="0"/>
              <a:t>Religious </a:t>
            </a:r>
            <a:r>
              <a:rPr lang="en-US" b="1" dirty="0"/>
              <a:t>exemption from </a:t>
            </a:r>
            <a:r>
              <a:rPr lang="en-US" b="1" dirty="0" smtClean="0"/>
              <a:t>Immunization- </a:t>
            </a:r>
            <a:r>
              <a:rPr lang="en-US" dirty="0"/>
              <a:t>I</a:t>
            </a:r>
            <a:r>
              <a:rPr lang="en-US" dirty="0" smtClean="0"/>
              <a:t>n </a:t>
            </a:r>
            <a:r>
              <a:rPr lang="en-US" dirty="0"/>
              <a:t>determining whether beliefs are religious in nature and sincerely held, school officials must make a good faith effort to assess the credibility and sincerity of petitioners’ statements and may consider petitioners’ demeanor and forthrightness.  While school officials are not required to simply accept a statement of religious belief without some explanation, they similarly should not simply reject a statement without further </a:t>
            </a:r>
            <a:r>
              <a:rPr lang="en-US" dirty="0" smtClean="0"/>
              <a:t>examination. Appeal of A.Z. decision 16,920 decided July 5, 2016.</a:t>
            </a:r>
            <a:endParaRPr lang="en-US" dirty="0"/>
          </a:p>
        </p:txBody>
      </p:sp>
      <p:sp>
        <p:nvSpPr>
          <p:cNvPr id="4" name="Footer Placeholder 3"/>
          <p:cNvSpPr>
            <a:spLocks noGrp="1"/>
          </p:cNvSpPr>
          <p:nvPr>
            <p:ph type="ftr" sz="quarter" idx="11"/>
          </p:nvPr>
        </p:nvSpPr>
        <p:spPr/>
        <p:txBody>
          <a:bodyPr/>
          <a:lstStyle/>
          <a:p>
            <a:r>
              <a:rPr lang="en-US" smtClean="0"/>
              <a:t>Hogan, Sarzynski, Lynch, DeWInd &amp; Gregory LLP</a:t>
            </a:r>
            <a:endParaRPr lang="en-US" dirty="0"/>
          </a:p>
        </p:txBody>
      </p:sp>
    </p:spTree>
    <p:extLst>
      <p:ext uri="{BB962C8B-B14F-4D97-AF65-F5344CB8AC3E}">
        <p14:creationId xmlns:p14="http://schemas.microsoft.com/office/powerpoint/2010/main" val="1185491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Intelligent Design</a:t>
            </a:r>
            <a:endParaRPr lang="en-US" dirty="0"/>
          </a:p>
        </p:txBody>
      </p:sp>
      <p:sp>
        <p:nvSpPr>
          <p:cNvPr id="3" name="Content Placeholder 2"/>
          <p:cNvSpPr>
            <a:spLocks noGrp="1"/>
          </p:cNvSpPr>
          <p:nvPr>
            <p:ph idx="1"/>
          </p:nvPr>
        </p:nvSpPr>
        <p:spPr/>
        <p:txBody>
          <a:bodyPr>
            <a:normAutofit/>
          </a:bodyPr>
          <a:lstStyle/>
          <a:p>
            <a:r>
              <a:rPr lang="en-US" dirty="0" smtClean="0"/>
              <a:t>Some </a:t>
            </a:r>
            <a:r>
              <a:rPr lang="en-US" dirty="0" smtClean="0"/>
              <a:t>States allow teachers to teach “intelligent design.” But, such statutes appear to run </a:t>
            </a:r>
            <a:r>
              <a:rPr lang="en-US" dirty="0"/>
              <a:t>afoul of Edwards v. </a:t>
            </a:r>
            <a:r>
              <a:rPr lang="en-US" dirty="0" err="1" smtClean="0"/>
              <a:t>Aguillard</a:t>
            </a:r>
            <a:r>
              <a:rPr lang="en-US" dirty="0"/>
              <a:t> 482 US 578 (1978), “The preeminent purpose of the Louisiana Legislature was clearly to advance the religious viewpoint that a supernatural being created humankind</a:t>
            </a:r>
            <a:r>
              <a:rPr lang="en-US" dirty="0" smtClean="0"/>
              <a:t>. </a:t>
            </a:r>
            <a:r>
              <a:rPr lang="en-US" dirty="0"/>
              <a:t>The term "creation science" was defined as embracing this particular religious doctrine by those responsible for the passage of the Creationism Act</a:t>
            </a:r>
            <a:r>
              <a:rPr lang="en-US" dirty="0" smtClean="0"/>
              <a:t>.” </a:t>
            </a:r>
            <a:endParaRPr lang="en-US" dirty="0"/>
          </a:p>
        </p:txBody>
      </p:sp>
      <p:sp>
        <p:nvSpPr>
          <p:cNvPr id="4" name="Footer Placeholder 3"/>
          <p:cNvSpPr>
            <a:spLocks noGrp="1"/>
          </p:cNvSpPr>
          <p:nvPr>
            <p:ph type="ftr" sz="quarter" idx="11"/>
          </p:nvPr>
        </p:nvSpPr>
        <p:spPr/>
        <p:txBody>
          <a:bodyPr/>
          <a:lstStyle/>
          <a:p>
            <a:r>
              <a:rPr lang="en-US" smtClean="0"/>
              <a:t>Hogan, Sarzynski, Lynch, DeWInd &amp; Gregory LLP</a:t>
            </a:r>
            <a:endParaRPr lang="en-US" dirty="0"/>
          </a:p>
        </p:txBody>
      </p:sp>
    </p:spTree>
    <p:extLst>
      <p:ext uri="{BB962C8B-B14F-4D97-AF65-F5344CB8AC3E}">
        <p14:creationId xmlns:p14="http://schemas.microsoft.com/office/powerpoint/2010/main" val="14428583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3" name="Content Placeholder 2"/>
          <p:cNvSpPr>
            <a:spLocks noGrp="1"/>
          </p:cNvSpPr>
          <p:nvPr>
            <p:ph idx="1"/>
          </p:nvPr>
        </p:nvSpPr>
        <p:spPr/>
        <p:txBody>
          <a:bodyPr/>
          <a:lstStyle/>
          <a:p>
            <a:r>
              <a:rPr lang="en-US" dirty="0" smtClean="0"/>
              <a:t>Questions?</a:t>
            </a:r>
            <a:endParaRPr lang="en-US" dirty="0"/>
          </a:p>
        </p:txBody>
      </p:sp>
      <p:sp>
        <p:nvSpPr>
          <p:cNvPr id="4" name="Footer Placeholder 3"/>
          <p:cNvSpPr>
            <a:spLocks noGrp="1"/>
          </p:cNvSpPr>
          <p:nvPr>
            <p:ph type="ftr" sz="quarter" idx="11"/>
          </p:nvPr>
        </p:nvSpPr>
        <p:spPr/>
        <p:txBody>
          <a:bodyPr/>
          <a:lstStyle/>
          <a:p>
            <a:r>
              <a:rPr lang="en-US" smtClean="0"/>
              <a:t>Hogan, Sarzynski, Lynch, DeWInd &amp; Gregory LLP</a:t>
            </a:r>
            <a:endParaRPr lang="en-US" dirty="0"/>
          </a:p>
        </p:txBody>
      </p:sp>
    </p:spTree>
    <p:extLst>
      <p:ext uri="{BB962C8B-B14F-4D97-AF65-F5344CB8AC3E}">
        <p14:creationId xmlns:p14="http://schemas.microsoft.com/office/powerpoint/2010/main" val="14377199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Sixteen words: two clauses</a:t>
            </a:r>
            <a:br>
              <a:rPr lang="en-US" dirty="0" smtClean="0"/>
            </a:br>
            <a:r>
              <a:rPr lang="en-US" dirty="0" smtClean="0"/>
              <a:t>The First Amendment on religion</a:t>
            </a:r>
            <a:endParaRPr lang="en-US" dirty="0"/>
          </a:p>
        </p:txBody>
      </p:sp>
      <p:sp>
        <p:nvSpPr>
          <p:cNvPr id="3" name="Content Placeholder 2"/>
          <p:cNvSpPr>
            <a:spLocks noGrp="1"/>
          </p:cNvSpPr>
          <p:nvPr>
            <p:ph idx="1"/>
          </p:nvPr>
        </p:nvSpPr>
        <p:spPr/>
        <p:txBody>
          <a:bodyPr/>
          <a:lstStyle/>
          <a:p>
            <a:r>
              <a:rPr lang="en-US" dirty="0" smtClean="0"/>
              <a:t>“Congress </a:t>
            </a:r>
            <a:r>
              <a:rPr lang="en-US" dirty="0"/>
              <a:t>shall make no law respecting an </a:t>
            </a:r>
            <a:r>
              <a:rPr lang="en-US" dirty="0">
                <a:solidFill>
                  <a:srgbClr val="C00000"/>
                </a:solidFill>
                <a:effectLst>
                  <a:outerShdw blurRad="38100" dist="38100" dir="2700000" algn="tl">
                    <a:srgbClr val="000000">
                      <a:alpha val="43137"/>
                    </a:srgbClr>
                  </a:outerShdw>
                </a:effectLst>
              </a:rPr>
              <a:t>establishment</a:t>
            </a:r>
            <a:r>
              <a:rPr lang="en-US" dirty="0"/>
              <a:t> </a:t>
            </a:r>
            <a:r>
              <a:rPr lang="en-US" dirty="0">
                <a:solidFill>
                  <a:srgbClr val="C00000"/>
                </a:solidFill>
                <a:effectLst>
                  <a:outerShdw blurRad="38100" dist="38100" dir="2700000" algn="tl">
                    <a:srgbClr val="000000">
                      <a:alpha val="43137"/>
                    </a:srgbClr>
                  </a:outerShdw>
                </a:effectLst>
              </a:rPr>
              <a:t>of</a:t>
            </a:r>
            <a:r>
              <a:rPr lang="en-US" dirty="0"/>
              <a:t> </a:t>
            </a:r>
            <a:r>
              <a:rPr lang="en-US" dirty="0">
                <a:solidFill>
                  <a:srgbClr val="C00000"/>
                </a:solidFill>
                <a:effectLst>
                  <a:outerShdw blurRad="38100" dist="38100" dir="2700000" algn="tl">
                    <a:srgbClr val="000000">
                      <a:alpha val="43137"/>
                    </a:srgbClr>
                  </a:outerShdw>
                </a:effectLst>
              </a:rPr>
              <a:t>religion</a:t>
            </a:r>
            <a:r>
              <a:rPr lang="en-US" dirty="0"/>
              <a:t>, or prohibiting the </a:t>
            </a:r>
            <a:r>
              <a:rPr lang="en-US" dirty="0">
                <a:solidFill>
                  <a:srgbClr val="C00000"/>
                </a:solidFill>
                <a:effectLst>
                  <a:outerShdw blurRad="38100" dist="38100" dir="2700000" algn="tl">
                    <a:srgbClr val="000000">
                      <a:alpha val="43137"/>
                    </a:srgbClr>
                  </a:outerShdw>
                </a:effectLst>
              </a:rPr>
              <a:t>free exercise </a:t>
            </a:r>
            <a:r>
              <a:rPr lang="en-US" dirty="0"/>
              <a:t>thereof</a:t>
            </a:r>
            <a:r>
              <a:rPr lang="en-US" dirty="0" smtClean="0"/>
              <a:t>; …”</a:t>
            </a:r>
            <a:endParaRPr lang="en-US" dirty="0"/>
          </a:p>
        </p:txBody>
      </p:sp>
      <p:sp>
        <p:nvSpPr>
          <p:cNvPr id="4" name="Footer Placeholder 3"/>
          <p:cNvSpPr>
            <a:spLocks noGrp="1"/>
          </p:cNvSpPr>
          <p:nvPr>
            <p:ph type="ftr" sz="quarter" idx="11"/>
          </p:nvPr>
        </p:nvSpPr>
        <p:spPr/>
        <p:txBody>
          <a:bodyPr/>
          <a:lstStyle/>
          <a:p>
            <a:r>
              <a:rPr lang="en-US" smtClean="0"/>
              <a:t>Hogan, Sarzynski, Lynch, DeWInd &amp; Gregory LLP</a:t>
            </a:r>
            <a:endParaRPr lang="en-US" dirty="0"/>
          </a:p>
        </p:txBody>
      </p:sp>
    </p:spTree>
    <p:extLst>
      <p:ext uri="{BB962C8B-B14F-4D97-AF65-F5344CB8AC3E}">
        <p14:creationId xmlns:p14="http://schemas.microsoft.com/office/powerpoint/2010/main" val="40187536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Title VII on religious discrimination</a:t>
            </a:r>
            <a:endParaRPr lang="en-US" dirty="0"/>
          </a:p>
        </p:txBody>
      </p:sp>
      <p:sp>
        <p:nvSpPr>
          <p:cNvPr id="3" name="Content Placeholder 2"/>
          <p:cNvSpPr>
            <a:spLocks noGrp="1"/>
          </p:cNvSpPr>
          <p:nvPr>
            <p:ph idx="1"/>
          </p:nvPr>
        </p:nvSpPr>
        <p:spPr/>
        <p:txBody>
          <a:bodyPr>
            <a:normAutofit fontScale="70000" lnSpcReduction="20000"/>
          </a:bodyPr>
          <a:lstStyle/>
          <a:p>
            <a:r>
              <a:rPr lang="en-US" dirty="0"/>
              <a:t>Title VII prohibits</a:t>
            </a:r>
            <a:r>
              <a:rPr lang="en-US" dirty="0" smtClean="0"/>
              <a:t>:</a:t>
            </a:r>
            <a:endParaRPr lang="en-US" dirty="0"/>
          </a:p>
          <a:p>
            <a:r>
              <a:rPr lang="en-US" dirty="0"/>
              <a:t>treating applicants or employees differently based on their religious beliefs or practices – or lack thereof – in any aspect of employment, including recruitment, hiring, assignments, discipline, promotion, and benefits (disparate treatment);</a:t>
            </a:r>
          </a:p>
          <a:p>
            <a:r>
              <a:rPr lang="en-US" dirty="0"/>
              <a:t>subjecting employees to harassment because of their religious beliefs or practices – or lack thereof – or because of the religious practices or beliefs of people with whom they associate (e.g., relatives, friends, etc.);</a:t>
            </a:r>
          </a:p>
          <a:p>
            <a:r>
              <a:rPr lang="en-US" dirty="0"/>
              <a:t>denying a requested reasonable accommodation of an applicant’s or employee’s sincerely held religious beliefs or practices – or lack thereof – if an accommodation will not impose more than a de minimis cost or burden on business operations</a:t>
            </a:r>
            <a:r>
              <a:rPr lang="en-US" dirty="0" smtClean="0"/>
              <a:t>; </a:t>
            </a:r>
            <a:r>
              <a:rPr lang="en-US" dirty="0"/>
              <a:t>and,</a:t>
            </a:r>
          </a:p>
          <a:p>
            <a:r>
              <a:rPr lang="en-US" dirty="0"/>
              <a:t>retaliating against an applicant or employee who has engaged in protected activity, including participation (e.g., filing an EEO charge or testifying as a witness in someone else’s EEO matter), or opposition to religious discrimination (e.g., complaining to human resources department about alleged religious discrimination).</a:t>
            </a:r>
          </a:p>
        </p:txBody>
      </p:sp>
      <p:sp>
        <p:nvSpPr>
          <p:cNvPr id="4" name="Footer Placeholder 3"/>
          <p:cNvSpPr>
            <a:spLocks noGrp="1"/>
          </p:cNvSpPr>
          <p:nvPr>
            <p:ph type="ftr" sz="quarter" idx="11"/>
          </p:nvPr>
        </p:nvSpPr>
        <p:spPr/>
        <p:txBody>
          <a:bodyPr/>
          <a:lstStyle/>
          <a:p>
            <a:r>
              <a:rPr lang="en-US" smtClean="0"/>
              <a:t>Hogan, Sarzynski, Lynch, DeWInd &amp; Gregory LLP</a:t>
            </a:r>
            <a:endParaRPr lang="en-US" dirty="0"/>
          </a:p>
        </p:txBody>
      </p:sp>
    </p:spTree>
    <p:extLst>
      <p:ext uri="{BB962C8B-B14F-4D97-AF65-F5344CB8AC3E}">
        <p14:creationId xmlns:p14="http://schemas.microsoft.com/office/powerpoint/2010/main" val="28159721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we got here:</a:t>
            </a:r>
            <a:br>
              <a:rPr lang="en-US" dirty="0" smtClean="0"/>
            </a:br>
            <a:r>
              <a:rPr lang="en-US" dirty="0" smtClean="0"/>
              <a:t>The Freedom of Conscience in early America</a:t>
            </a:r>
            <a:endParaRPr lang="en-US" dirty="0"/>
          </a:p>
        </p:txBody>
      </p:sp>
      <p:sp>
        <p:nvSpPr>
          <p:cNvPr id="3" name="Content Placeholder 2"/>
          <p:cNvSpPr>
            <a:spLocks noGrp="1"/>
          </p:cNvSpPr>
          <p:nvPr>
            <p:ph idx="1"/>
          </p:nvPr>
        </p:nvSpPr>
        <p:spPr/>
        <p:txBody>
          <a:bodyPr/>
          <a:lstStyle/>
          <a:p>
            <a:r>
              <a:rPr lang="en-US" b="1" dirty="0" smtClean="0"/>
              <a:t>The Flushing </a:t>
            </a:r>
            <a:r>
              <a:rPr lang="en-US" b="1" dirty="0"/>
              <a:t>Remonstrance 1657</a:t>
            </a:r>
            <a:r>
              <a:rPr lang="en-US" dirty="0"/>
              <a:t>- “You have been pleased to send up unto us a certain prohibition or command that we should not receive or entertain any of those people called Quakers because they are supposed to be by some, seducers of the people. For our part we cannot condemn them in this case, neither can we stretch out our hands against them, to punish, banish or </a:t>
            </a:r>
            <a:r>
              <a:rPr lang="en-US" dirty="0" err="1"/>
              <a:t>persucute</a:t>
            </a:r>
            <a:r>
              <a:rPr lang="en-US" dirty="0"/>
              <a:t> them,…The law of love, peace and liberty in the states extending to Jews, Turks, and Egyptians, as they are considered the </a:t>
            </a:r>
            <a:r>
              <a:rPr lang="en-US" dirty="0" err="1"/>
              <a:t>sonnes</a:t>
            </a:r>
            <a:r>
              <a:rPr lang="en-US" dirty="0"/>
              <a:t> of </a:t>
            </a:r>
            <a:r>
              <a:rPr lang="en-US" dirty="0" smtClean="0"/>
              <a:t>Adam..</a:t>
            </a:r>
            <a:endParaRPr lang="en-US" dirty="0"/>
          </a:p>
        </p:txBody>
      </p:sp>
      <p:sp>
        <p:nvSpPr>
          <p:cNvPr id="4" name="Footer Placeholder 3"/>
          <p:cNvSpPr>
            <a:spLocks noGrp="1"/>
          </p:cNvSpPr>
          <p:nvPr>
            <p:ph type="ftr" sz="quarter" idx="11"/>
          </p:nvPr>
        </p:nvSpPr>
        <p:spPr/>
        <p:txBody>
          <a:bodyPr/>
          <a:lstStyle/>
          <a:p>
            <a:r>
              <a:rPr lang="en-US" smtClean="0"/>
              <a:t>Hogan, Sarzynski, Lynch, DeWInd &amp; Gregory LLP</a:t>
            </a:r>
            <a:endParaRPr lang="en-US" dirty="0"/>
          </a:p>
        </p:txBody>
      </p:sp>
    </p:spTree>
    <p:extLst>
      <p:ext uri="{BB962C8B-B14F-4D97-AF65-F5344CB8AC3E}">
        <p14:creationId xmlns:p14="http://schemas.microsoft.com/office/powerpoint/2010/main" val="8427773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Freedom of Conscience in early America</a:t>
            </a:r>
          </a:p>
        </p:txBody>
      </p:sp>
      <p:sp>
        <p:nvSpPr>
          <p:cNvPr id="3" name="Content Placeholder 2"/>
          <p:cNvSpPr>
            <a:spLocks noGrp="1"/>
          </p:cNvSpPr>
          <p:nvPr>
            <p:ph idx="1"/>
          </p:nvPr>
        </p:nvSpPr>
        <p:spPr/>
        <p:txBody>
          <a:bodyPr/>
          <a:lstStyle/>
          <a:p>
            <a:r>
              <a:rPr lang="en-US" b="1" dirty="0"/>
              <a:t>James</a:t>
            </a:r>
            <a:r>
              <a:rPr lang="en-US" dirty="0"/>
              <a:t> </a:t>
            </a:r>
            <a:r>
              <a:rPr lang="en-US" b="1" dirty="0" smtClean="0"/>
              <a:t>Madison-1785-Memorial </a:t>
            </a:r>
            <a:r>
              <a:rPr lang="en-US" b="1" dirty="0"/>
              <a:t>and Remonstrance against Religious </a:t>
            </a:r>
            <a:r>
              <a:rPr lang="en-US" b="1" dirty="0" smtClean="0"/>
              <a:t>Assessments</a:t>
            </a:r>
          </a:p>
          <a:p>
            <a:r>
              <a:rPr lang="en-US" b="1" dirty="0" smtClean="0"/>
              <a:t>“The </a:t>
            </a:r>
            <a:r>
              <a:rPr lang="en-US" b="1" dirty="0"/>
              <a:t>Religion then of every man must be left to the conviction and conscience of every man; and it is the right of every man to exercise it as these may dictate. This right is in its nature an unalienable right. It is unalienable, because the opinions of men, depending only on the evidence contemplated by their own minds cannot follow the dictates of other men</a:t>
            </a:r>
            <a:r>
              <a:rPr lang="en-US" b="1" dirty="0" smtClean="0"/>
              <a:t>:…”</a:t>
            </a:r>
            <a:endParaRPr lang="en-US" b="1" dirty="0"/>
          </a:p>
        </p:txBody>
      </p:sp>
      <p:sp>
        <p:nvSpPr>
          <p:cNvPr id="4" name="Footer Placeholder 3"/>
          <p:cNvSpPr>
            <a:spLocks noGrp="1"/>
          </p:cNvSpPr>
          <p:nvPr>
            <p:ph type="ftr" sz="quarter" idx="11"/>
          </p:nvPr>
        </p:nvSpPr>
        <p:spPr/>
        <p:txBody>
          <a:bodyPr/>
          <a:lstStyle/>
          <a:p>
            <a:r>
              <a:rPr lang="en-US" smtClean="0"/>
              <a:t>Hogan, Sarzynski, Lynch, DeWInd &amp; Gregory LLP</a:t>
            </a:r>
            <a:endParaRPr lang="en-US" dirty="0"/>
          </a:p>
        </p:txBody>
      </p:sp>
    </p:spTree>
    <p:extLst>
      <p:ext uri="{BB962C8B-B14F-4D97-AF65-F5344CB8AC3E}">
        <p14:creationId xmlns:p14="http://schemas.microsoft.com/office/powerpoint/2010/main" val="36664687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Founders on religion in public service</a:t>
            </a:r>
            <a:endParaRPr lang="en-US" dirty="0"/>
          </a:p>
        </p:txBody>
      </p:sp>
      <p:sp>
        <p:nvSpPr>
          <p:cNvPr id="3" name="Content Placeholder 2"/>
          <p:cNvSpPr>
            <a:spLocks noGrp="1"/>
          </p:cNvSpPr>
          <p:nvPr>
            <p:ph idx="1"/>
          </p:nvPr>
        </p:nvSpPr>
        <p:spPr/>
        <p:txBody>
          <a:bodyPr/>
          <a:lstStyle/>
          <a:p>
            <a:r>
              <a:rPr lang="en-US" dirty="0" smtClean="0"/>
              <a:t>The Constitution Article VI:</a:t>
            </a:r>
          </a:p>
          <a:p>
            <a:r>
              <a:rPr lang="en-US" dirty="0" smtClean="0"/>
              <a:t>“…no </a:t>
            </a:r>
            <a:r>
              <a:rPr lang="en-US" dirty="0"/>
              <a:t>religious Test shall ever be required as a Qualification to any Office or public Trust under the United States</a:t>
            </a:r>
            <a:r>
              <a:rPr lang="en-US" dirty="0" smtClean="0"/>
              <a:t>.”</a:t>
            </a:r>
            <a:endParaRPr lang="en-US" dirty="0"/>
          </a:p>
        </p:txBody>
      </p:sp>
      <p:sp>
        <p:nvSpPr>
          <p:cNvPr id="4" name="Footer Placeholder 3"/>
          <p:cNvSpPr>
            <a:spLocks noGrp="1"/>
          </p:cNvSpPr>
          <p:nvPr>
            <p:ph type="ftr" sz="quarter" idx="11"/>
          </p:nvPr>
        </p:nvSpPr>
        <p:spPr/>
        <p:txBody>
          <a:bodyPr/>
          <a:lstStyle/>
          <a:p>
            <a:r>
              <a:rPr lang="en-US" smtClean="0"/>
              <a:t>Hogan, Sarzynski, Lynch, DeWInd &amp; Gregory LLP</a:t>
            </a:r>
            <a:endParaRPr lang="en-US" dirty="0"/>
          </a:p>
        </p:txBody>
      </p:sp>
    </p:spTree>
    <p:extLst>
      <p:ext uri="{BB962C8B-B14F-4D97-AF65-F5344CB8AC3E}">
        <p14:creationId xmlns:p14="http://schemas.microsoft.com/office/powerpoint/2010/main" val="40755483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Thomas Jefferson: The letter to the Danbury Baptists  Jan. 1, 1802</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Believing </a:t>
            </a:r>
            <a:r>
              <a:rPr lang="en-US" dirty="0"/>
              <a:t>with you that religion is a matter which lies solely between Man &amp; his God, that he owes account to none other for his faith or his worship, that the legitimate powers of government reach actions only, &amp; not opinions, </a:t>
            </a:r>
            <a:r>
              <a:rPr lang="en-US" u="sng" dirty="0"/>
              <a:t>I contemplate with sovereign reverence that act of the whole American people which declared that their legislature should "make no law respecting an establishment of religion, or prohibiting the free exercise thereof," thus building a wall of separation between Church &amp; State.</a:t>
            </a:r>
            <a:r>
              <a:rPr lang="en-US" dirty="0"/>
              <a:t> Adhering to this expression of the supreme will of the nation in behalf of the </a:t>
            </a:r>
            <a:r>
              <a:rPr lang="en-US" u="sng" dirty="0"/>
              <a:t>rights of conscience</a:t>
            </a:r>
            <a:r>
              <a:rPr lang="en-US" dirty="0"/>
              <a:t>, I shall see with sincere satisfaction the progress of those sentiments which tend to restore to man all his natural rights, convinced he has no natural right in opposition to his social duties</a:t>
            </a:r>
            <a:r>
              <a:rPr lang="en-US" dirty="0" smtClean="0"/>
              <a:t>.</a:t>
            </a:r>
            <a:endParaRPr lang="en-US" dirty="0"/>
          </a:p>
        </p:txBody>
      </p:sp>
      <p:sp>
        <p:nvSpPr>
          <p:cNvPr id="4" name="Footer Placeholder 3"/>
          <p:cNvSpPr>
            <a:spLocks noGrp="1"/>
          </p:cNvSpPr>
          <p:nvPr>
            <p:ph type="ftr" sz="quarter" idx="11"/>
          </p:nvPr>
        </p:nvSpPr>
        <p:spPr/>
        <p:txBody>
          <a:bodyPr/>
          <a:lstStyle/>
          <a:p>
            <a:r>
              <a:rPr lang="en-US" smtClean="0"/>
              <a:t>Hogan, Sarzynski, Lynch, DeWInd &amp; Gregory LLP</a:t>
            </a:r>
            <a:endParaRPr lang="en-US" dirty="0"/>
          </a:p>
        </p:txBody>
      </p:sp>
    </p:spTree>
    <p:extLst>
      <p:ext uri="{BB962C8B-B14F-4D97-AF65-F5344CB8AC3E}">
        <p14:creationId xmlns:p14="http://schemas.microsoft.com/office/powerpoint/2010/main" val="15985167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Religious Expression 20</a:t>
            </a:r>
            <a:r>
              <a:rPr lang="en-US" baseline="30000" dirty="0" smtClean="0"/>
              <a:t>th</a:t>
            </a:r>
            <a:r>
              <a:rPr lang="en-US" dirty="0" smtClean="0"/>
              <a:t> century </a:t>
            </a:r>
            <a:endParaRPr lang="en-US" dirty="0"/>
          </a:p>
        </p:txBody>
      </p:sp>
      <p:sp>
        <p:nvSpPr>
          <p:cNvPr id="3" name="Content Placeholder 2"/>
          <p:cNvSpPr>
            <a:spLocks noGrp="1"/>
          </p:cNvSpPr>
          <p:nvPr>
            <p:ph idx="1"/>
          </p:nvPr>
        </p:nvSpPr>
        <p:spPr/>
        <p:txBody>
          <a:bodyPr>
            <a:normAutofit lnSpcReduction="10000"/>
          </a:bodyPr>
          <a:lstStyle/>
          <a:p>
            <a:r>
              <a:rPr lang="en-US" b="1" dirty="0" smtClean="0"/>
              <a:t>West Virginia v. </a:t>
            </a:r>
            <a:r>
              <a:rPr lang="en-US" b="1" dirty="0"/>
              <a:t>Barnette 1943</a:t>
            </a:r>
            <a:r>
              <a:rPr lang="en-US" dirty="0"/>
              <a:t>- “The right of freedom of thought and of religion, as guaranteed by the Constitution against State action, includes both the right to speak freely and the right to refrain from speaking at all, </a:t>
            </a:r>
            <a:r>
              <a:rPr lang="en-US" dirty="0" smtClean="0"/>
              <a:t>…Without </a:t>
            </a:r>
            <a:r>
              <a:rPr lang="en-US" dirty="0"/>
              <a:t>wishing to disparage the purposes and intentions of those who hope to inculcate sentiments of loyalty and patriotism by requiring a declaration of allegiance as a feature of public education, or unduly belittle the benefits that may accrue therefrom, I am impelled to conclude that such a requirement is not essential to the maintenance of effective government and orderly society</a:t>
            </a:r>
            <a:r>
              <a:rPr lang="en-US" dirty="0" smtClean="0"/>
              <a:t>.” (Murphy, concurring)</a:t>
            </a:r>
            <a:endParaRPr lang="en-US" dirty="0"/>
          </a:p>
        </p:txBody>
      </p:sp>
      <p:sp>
        <p:nvSpPr>
          <p:cNvPr id="4" name="Footer Placeholder 3"/>
          <p:cNvSpPr>
            <a:spLocks noGrp="1"/>
          </p:cNvSpPr>
          <p:nvPr>
            <p:ph type="ftr" sz="quarter" idx="11"/>
          </p:nvPr>
        </p:nvSpPr>
        <p:spPr/>
        <p:txBody>
          <a:bodyPr/>
          <a:lstStyle/>
          <a:p>
            <a:r>
              <a:rPr lang="en-US" smtClean="0"/>
              <a:t>Hogan, Sarzynski, Lynch, DeWInd &amp; Gregory LLP</a:t>
            </a:r>
            <a:endParaRPr lang="en-US" dirty="0"/>
          </a:p>
        </p:txBody>
      </p:sp>
    </p:spTree>
    <p:extLst>
      <p:ext uri="{BB962C8B-B14F-4D97-AF65-F5344CB8AC3E}">
        <p14:creationId xmlns:p14="http://schemas.microsoft.com/office/powerpoint/2010/main" val="38386196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Religious Expression-19</a:t>
            </a:r>
            <a:r>
              <a:rPr lang="en-US" baseline="30000" dirty="0" smtClean="0"/>
              <a:t>th</a:t>
            </a:r>
            <a:r>
              <a:rPr lang="en-US" dirty="0" smtClean="0"/>
              <a:t> Century</a:t>
            </a:r>
            <a:endParaRPr lang="en-US" dirty="0"/>
          </a:p>
        </p:txBody>
      </p:sp>
      <p:sp>
        <p:nvSpPr>
          <p:cNvPr id="3" name="Content Placeholder 2"/>
          <p:cNvSpPr>
            <a:spLocks noGrp="1"/>
          </p:cNvSpPr>
          <p:nvPr>
            <p:ph idx="1"/>
          </p:nvPr>
        </p:nvSpPr>
        <p:spPr/>
        <p:txBody>
          <a:bodyPr/>
          <a:lstStyle/>
          <a:p>
            <a:r>
              <a:rPr lang="en-US" dirty="0" smtClean="0"/>
              <a:t>The </a:t>
            </a:r>
            <a:r>
              <a:rPr lang="en-US" dirty="0"/>
              <a:t>Blaine Amendment(N.Y.) </a:t>
            </a:r>
            <a:r>
              <a:rPr lang="en-US" dirty="0" smtClean="0"/>
              <a:t>“Neither </a:t>
            </a:r>
            <a:r>
              <a:rPr lang="en-US" dirty="0"/>
              <a:t>the state nor any subdivision thereof, shall use its property or credit or any public money, or authorize or permit either to be used, directly or indirectly, in aid or maintenance, other than for examination or inspection, of any school or institution of learning wholly or in part under the control or direction of any religious denomination, or in which any denominational tenet or doctrine is taught, </a:t>
            </a:r>
            <a:r>
              <a:rPr lang="en-US" dirty="0" smtClean="0"/>
              <a:t>…” NYS Constitution Article 11, section 3. </a:t>
            </a:r>
            <a:endParaRPr lang="en-US" dirty="0"/>
          </a:p>
        </p:txBody>
      </p:sp>
      <p:sp>
        <p:nvSpPr>
          <p:cNvPr id="4" name="Footer Placeholder 3"/>
          <p:cNvSpPr>
            <a:spLocks noGrp="1"/>
          </p:cNvSpPr>
          <p:nvPr>
            <p:ph type="ftr" sz="quarter" idx="11"/>
          </p:nvPr>
        </p:nvSpPr>
        <p:spPr/>
        <p:txBody>
          <a:bodyPr/>
          <a:lstStyle/>
          <a:p>
            <a:r>
              <a:rPr lang="en-US" smtClean="0"/>
              <a:t>Hogan, Sarzynski, Lynch, DeWInd &amp; Gregory LLP</a:t>
            </a:r>
            <a:endParaRPr lang="en-US" dirty="0"/>
          </a:p>
        </p:txBody>
      </p:sp>
    </p:spTree>
    <p:extLst>
      <p:ext uri="{BB962C8B-B14F-4D97-AF65-F5344CB8AC3E}">
        <p14:creationId xmlns:p14="http://schemas.microsoft.com/office/powerpoint/2010/main" val="123304115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387</TotalTime>
  <Words>1699</Words>
  <Application>Microsoft Office PowerPoint</Application>
  <PresentationFormat>Widescreen</PresentationFormat>
  <Paragraphs>69</Paragraphs>
  <Slides>19</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Garamond</vt:lpstr>
      <vt:lpstr>Organic</vt:lpstr>
      <vt:lpstr>Religion in the public school workplace</vt:lpstr>
      <vt:lpstr>Sixteen words: two clauses The First Amendment on religion</vt:lpstr>
      <vt:lpstr>Title VII on religious discrimination</vt:lpstr>
      <vt:lpstr>How we got here: The Freedom of Conscience in early America</vt:lpstr>
      <vt:lpstr>The Freedom of Conscience in early America</vt:lpstr>
      <vt:lpstr>The Founders on religion in public service</vt:lpstr>
      <vt:lpstr>Thomas Jefferson: The letter to the Danbury Baptists  Jan. 1, 1802</vt:lpstr>
      <vt:lpstr>Religious Expression 20th century </vt:lpstr>
      <vt:lpstr>Religious Expression-19th Century</vt:lpstr>
      <vt:lpstr>Religious Expression 21st century </vt:lpstr>
      <vt:lpstr>Religious Expression 21st century </vt:lpstr>
      <vt:lpstr>21st century American belief </vt:lpstr>
      <vt:lpstr>Religious Expression 21st century </vt:lpstr>
      <vt:lpstr>Religious Expression 21st century </vt:lpstr>
      <vt:lpstr>21st century American belief </vt:lpstr>
      <vt:lpstr>Freedom of Conscience 21st century </vt:lpstr>
      <vt:lpstr>Freedom of Conscience 21st century </vt:lpstr>
      <vt:lpstr>Intelligent Design</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Religion in the public schools</dc:title>
  <dc:creator>John Lynch</dc:creator>
  <cp:lastModifiedBy>John Lynch</cp:lastModifiedBy>
  <cp:revision>29</cp:revision>
  <cp:lastPrinted>2016-08-08T12:34:58Z</cp:lastPrinted>
  <dcterms:created xsi:type="dcterms:W3CDTF">2016-08-05T20:01:52Z</dcterms:created>
  <dcterms:modified xsi:type="dcterms:W3CDTF">2017-02-22T20:30:09Z</dcterms:modified>
</cp:coreProperties>
</file>