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64" autoAdjust="0"/>
    <p:restoredTop sz="94660"/>
  </p:normalViewPr>
  <p:slideViewPr>
    <p:cSldViewPr snapToGrid="0">
      <p:cViewPr varScale="1">
        <p:scale>
          <a:sx n="59" d="100"/>
          <a:sy n="59" d="100"/>
        </p:scale>
        <p:origin x="48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3/7/2017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3/7/2017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effectLst>
                  <a:outerShdw blurRad="38100" dist="38100" dir="2700000" algn="tl">
                    <a:srgbClr val="000000">
                      <a:alpha val="43137"/>
                    </a:srgbClr>
                  </a:outerShdw>
                </a:effectLst>
              </a:rPr>
              <a:t>The Superintendent’s Role in Collective Bargaining Negotiations</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65595" y="5336180"/>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20897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594" y="2228062"/>
            <a:ext cx="8825658" cy="3329581"/>
          </a:xfrm>
        </p:spPr>
        <p:txBody>
          <a:bodyPr/>
          <a:lstStyle/>
          <a:p>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3600" b="1" dirty="0" smtClean="0">
                <a:effectLst>
                  <a:outerShdw blurRad="38100" dist="38100" dir="2700000" algn="tl">
                    <a:srgbClr val="000000">
                      <a:alpha val="43137"/>
                    </a:srgbClr>
                  </a:outerShdw>
                </a:effectLst>
              </a:rPr>
              <a:t>Current Trends in Education</a:t>
            </a: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Teacher </a:t>
            </a:r>
            <a:r>
              <a:rPr lang="en-US" sz="2800" b="1" dirty="0">
                <a:effectLst>
                  <a:outerShdw blurRad="38100" dist="38100" dir="2700000" algn="tl">
                    <a:srgbClr val="000000">
                      <a:alpha val="43137"/>
                    </a:srgbClr>
                  </a:outerShdw>
                </a:effectLst>
              </a:rPr>
              <a:t>benefits and salary increases continue their upward </a:t>
            </a:r>
            <a:r>
              <a:rPr lang="en-US" sz="2800" b="1" dirty="0" smtClean="0">
                <a:effectLst>
                  <a:outerShdw blurRad="38100" dist="38100" dir="2700000" algn="tl">
                    <a:srgbClr val="000000">
                      <a:alpha val="43137"/>
                    </a:srgbClr>
                  </a:outerShdw>
                </a:effectLst>
              </a:rPr>
              <a:t>trend.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smtClean="0">
                <a:effectLst>
                  <a:outerShdw blurRad="38100" dist="38100" dir="2700000" algn="tl">
                    <a:srgbClr val="000000">
                      <a:alpha val="43137"/>
                    </a:srgbClr>
                  </a:outerShdw>
                </a:effectLst>
              </a:rPr>
              <a:t>School </a:t>
            </a:r>
            <a:r>
              <a:rPr lang="en-US" sz="2800" b="1" smtClean="0">
                <a:effectLst>
                  <a:outerShdw blurRad="38100" dist="38100" dir="2700000" algn="tl">
                    <a:srgbClr val="000000">
                      <a:alpha val="43137"/>
                    </a:srgbClr>
                  </a:outerShdw>
                </a:effectLst>
              </a:rPr>
              <a:t>Superintendents </a:t>
            </a:r>
            <a:r>
              <a:rPr lang="en-US" sz="2800" b="1" dirty="0">
                <a:effectLst>
                  <a:outerShdw blurRad="38100" dist="38100" dir="2700000" algn="tl">
                    <a:srgbClr val="000000">
                      <a:alpha val="43137"/>
                    </a:srgbClr>
                  </a:outerShdw>
                </a:effectLst>
              </a:rPr>
              <a:t>are under greater challenge than perhaps at any other time in history to </a:t>
            </a:r>
            <a:r>
              <a:rPr lang="en-US" sz="2800" b="1" dirty="0" smtClean="0">
                <a:effectLst>
                  <a:outerShdw blurRad="38100" dist="38100" dir="2700000" algn="tl">
                    <a:srgbClr val="000000">
                      <a:alpha val="43137"/>
                    </a:srgbClr>
                  </a:outerShdw>
                </a:effectLst>
              </a:rPr>
              <a:t>balance </a:t>
            </a:r>
            <a:r>
              <a:rPr lang="en-US" sz="2800" b="1" dirty="0">
                <a:effectLst>
                  <a:outerShdw blurRad="38100" dist="38100" dir="2700000" algn="tl">
                    <a:srgbClr val="000000">
                      <a:alpha val="43137"/>
                    </a:srgbClr>
                  </a:outerShdw>
                </a:effectLst>
              </a:rPr>
              <a:t>school budgets.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a:t>
            </a:r>
            <a:r>
              <a:rPr lang="en-US" sz="2800" b="1" dirty="0">
                <a:effectLst>
                  <a:outerShdw blurRad="38100" dist="38100" dir="2700000" algn="tl">
                    <a:srgbClr val="000000">
                      <a:alpha val="43137"/>
                    </a:srgbClr>
                  </a:outerShdw>
                </a:effectLst>
              </a:rPr>
              <a:t>mantra of running the school like a business has gained momentum over the </a:t>
            </a:r>
            <a:r>
              <a:rPr lang="en-US" sz="2800" b="1" dirty="0" smtClean="0">
                <a:effectLst>
                  <a:outerShdw blurRad="38100" dist="38100" dir="2700000" algn="tl">
                    <a:srgbClr val="000000">
                      <a:alpha val="43137"/>
                    </a:srgbClr>
                  </a:outerShdw>
                </a:effectLst>
              </a:rPr>
              <a:t>past decade.</a:t>
            </a:r>
            <a:endParaRPr lang="en-US"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65595" y="5336180"/>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144941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446" y="2868019"/>
            <a:ext cx="10052598" cy="3329581"/>
          </a:xfrm>
        </p:spPr>
        <p:txBody>
          <a:bodyPr/>
          <a:lstStyle/>
          <a:p>
            <a:r>
              <a:rPr lang="en-US" sz="2800" b="1" dirty="0" smtClean="0">
                <a:effectLst>
                  <a:outerShdw blurRad="38100" dist="38100" dir="2700000" algn="tl">
                    <a:srgbClr val="000000">
                      <a:alpha val="43137"/>
                    </a:srgbClr>
                  </a:outerShdw>
                </a:effectLst>
              </a:rPr>
              <a:t>Superintendent’s Role:</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a:r>
            <a:r>
              <a:rPr lang="en-US" sz="2800" b="1" smtClean="0">
                <a:effectLst>
                  <a:outerShdw blurRad="38100" dist="38100" dir="2700000" algn="tl">
                    <a:srgbClr val="000000">
                      <a:alpha val="43137"/>
                    </a:srgbClr>
                  </a:outerShdw>
                </a:effectLst>
              </a:rPr>
              <a:t>The Superintendent </a:t>
            </a:r>
            <a:r>
              <a:rPr lang="en-US" sz="2800" b="1" dirty="0" smtClean="0">
                <a:effectLst>
                  <a:outerShdw blurRad="38100" dist="38100" dir="2700000" algn="tl">
                    <a:srgbClr val="000000">
                      <a:alpha val="43137"/>
                    </a:srgbClr>
                  </a:outerShdw>
                </a:effectLst>
              </a:rPr>
              <a:t>receives guidance from the Board of Trustees on what compensation/benefit increase can be offered to employee bargaining groups during collective bargaining negotiations.</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Superintendent then relays the parameters defined by the Board of Trustees to the District’s negotiation team.</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65595" y="5336180"/>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239556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113" y="3671389"/>
            <a:ext cx="9227651" cy="3329581"/>
          </a:xfrm>
        </p:spPr>
        <p:txBody>
          <a:bodyPr/>
          <a:lstStyle/>
          <a:p>
            <a:r>
              <a:rPr lang="en-US" sz="2800" b="1" dirty="0" smtClean="0">
                <a:effectLst>
                  <a:outerShdw blurRad="38100" dist="38100" dir="2700000" algn="tl">
                    <a:srgbClr val="000000">
                      <a:alpha val="43137"/>
                    </a:srgbClr>
                  </a:outerShdw>
                </a:effectLst>
              </a:rPr>
              <a:t>Superintendent’s Role:</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Superintendent, depending on the relationship built with employee groups, may reach out to employee group leaders for an informal discussion as it relates to negotiations.</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Keeping EERA in mind, the Superintendent shall not conduct negotiations during this informal meeting but may be able to gain valuable information as regards to the employee group’s bargaining strategy and interests.</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65595" y="5336180"/>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139724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906" y="3429028"/>
            <a:ext cx="10301077" cy="3329581"/>
          </a:xfrm>
        </p:spPr>
        <p:txBody>
          <a:bodyPr/>
          <a:lstStyle/>
          <a:p>
            <a:r>
              <a:rPr lang="en-US" sz="2800" b="1" dirty="0" smtClean="0">
                <a:effectLst>
                  <a:outerShdw blurRad="38100" dist="38100" dir="2700000" algn="tl">
                    <a:srgbClr val="000000">
                      <a:alpha val="43137"/>
                    </a:srgbClr>
                  </a:outerShdw>
                </a:effectLst>
              </a:rPr>
              <a:t>Superintendent’s Role:</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At the vast majority of Districts, the Superintendent delegates the role of Chief Negotiator to either a Cabinet member or legal counsel.</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Superintendent shall be made aware of the proposals from both the District and the employee groups.</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Superintendent shall provide guidance to the District’s negotiation team as necessary.</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65595" y="5336180"/>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76458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2088" y="4691298"/>
            <a:ext cx="10837789" cy="3329581"/>
          </a:xfrm>
        </p:spPr>
        <p:txBody>
          <a:bodyPr/>
          <a:lstStyle/>
          <a:p>
            <a:r>
              <a:rPr lang="en-US" sz="2800" b="1" dirty="0" smtClean="0">
                <a:effectLst>
                  <a:outerShdw blurRad="38100" dist="38100" dir="2700000" algn="tl">
                    <a:srgbClr val="000000">
                      <a:alpha val="43137"/>
                    </a:srgbClr>
                  </a:outerShdw>
                </a:effectLst>
              </a:rPr>
              <a:t>Superintendent’s Role:</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Once a Tentative Agreement is reached with employee groups, the Superintendent shall meet with the Board of Trustees in order to inform them of the Tentative Agreement and make a recommendation.</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The Superintendent, working with the Business Department, shall calculate the financial impact to the Board of Trustees</a:t>
            </a:r>
            <a:r>
              <a:rPr lang="en-US" sz="2800" b="1" dirty="0" smtClean="0">
                <a:effectLst>
                  <a:outerShdw blurRad="38100" dist="38100" dir="2700000" algn="tl">
                    <a:srgbClr val="000000">
                      <a:alpha val="43137"/>
                    </a:srgbClr>
                  </a:outerShdw>
                </a:effectLst>
              </a:rPr>
              <a:t>.</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The Board of Trustees can reject or accept the Superintendent’s recommendation.</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2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111639" y="5713866"/>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spTree>
    <p:extLst>
      <p:ext uri="{BB962C8B-B14F-4D97-AF65-F5344CB8AC3E}">
        <p14:creationId xmlns:p14="http://schemas.microsoft.com/office/powerpoint/2010/main" val="38631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64" y="1152967"/>
            <a:ext cx="10837789" cy="3329581"/>
          </a:xfrm>
        </p:spPr>
        <p:txBody>
          <a:bodyPr/>
          <a:lstStyle/>
          <a:p>
            <a:pPr algn="ctr"/>
            <a:r>
              <a:rPr lang="en-US" sz="4400" b="1" dirty="0" smtClean="0">
                <a:effectLst>
                  <a:outerShdw blurRad="38100" dist="38100" dir="2700000" algn="tl">
                    <a:srgbClr val="000000">
                      <a:alpha val="43137"/>
                    </a:srgbClr>
                  </a:outerShdw>
                </a:effectLst>
              </a:rPr>
              <a:t>Questions/Comments?</a:t>
            </a:r>
            <a:br>
              <a:rPr lang="en-US" sz="4400" b="1" dirty="0" smtClean="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
            </a:r>
            <a:br>
              <a:rPr lang="en-US" sz="4400" b="1" dirty="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
            </a:r>
            <a:br>
              <a:rPr lang="en-US" sz="4400" b="1" dirty="0" smtClean="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
            </a:r>
            <a:br>
              <a:rPr lang="en-US" sz="4400" b="1" dirty="0" smtClean="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
            </a:r>
            <a:br>
              <a:rPr lang="en-US" sz="4400" b="1" dirty="0">
                <a:effectLst>
                  <a:outerShdw blurRad="38100" dist="38100" dir="2700000" algn="tl">
                    <a:srgbClr val="000000">
                      <a:alpha val="43137"/>
                    </a:srgbClr>
                  </a:outerShdw>
                </a:effectLst>
              </a:rPr>
            </a:br>
            <a:endParaRPr lang="en-US" sz="4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111639" y="5733744"/>
            <a:ext cx="8825658" cy="861420"/>
          </a:xfrm>
        </p:spPr>
        <p:txBody>
          <a:bodyPr>
            <a:normAutofit fontScale="70000" lnSpcReduction="20000"/>
          </a:bodyPr>
          <a:lstStyle/>
          <a:p>
            <a:pPr algn="r"/>
            <a:r>
              <a:rPr lang="en-US" dirty="0" smtClean="0"/>
              <a:t>Dr. Julio Fonseca</a:t>
            </a:r>
          </a:p>
          <a:p>
            <a:pPr algn="r"/>
            <a:r>
              <a:rPr lang="en-US" dirty="0" smtClean="0"/>
              <a:t>Superintendent</a:t>
            </a:r>
          </a:p>
          <a:p>
            <a:pPr algn="r"/>
            <a:r>
              <a:rPr lang="en-US" dirty="0" smtClean="0"/>
              <a:t>San Ysidro school district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309" y="1401954"/>
            <a:ext cx="7429500" cy="4762500"/>
          </a:xfrm>
          <a:prstGeom prst="rect">
            <a:avLst/>
          </a:prstGeom>
        </p:spPr>
      </p:pic>
    </p:spTree>
    <p:extLst>
      <p:ext uri="{BB962C8B-B14F-4D97-AF65-F5344CB8AC3E}">
        <p14:creationId xmlns:p14="http://schemas.microsoft.com/office/powerpoint/2010/main" val="676697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5234</TotalTime>
  <Words>84</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The Superintendent’s Role in Collective Bargaining Negotiations</vt:lpstr>
      <vt:lpstr>    Current Trends in Education  - Teacher benefits and salary increases continue their upward trend.   - School Superintendents are under greater challenge than perhaps at any other time in history to balance school budgets.   - The mantra of running the school like a business has gained momentum over the past decade.</vt:lpstr>
      <vt:lpstr>Superintendent’s Role:  - The Superintendent receives guidance from the Board of Trustees on what compensation/benefit increase can be offered to employee bargaining groups during collective bargaining negotiations.  - The Superintendent then relays the parameters defined by the Board of Trustees to the District’s negotiation team.   </vt:lpstr>
      <vt:lpstr>Superintendent’s Role:  - The Superintendent, depending on the relationship built with employee groups, may reach out to employee group leaders for an informal discussion as it relates to negotiations.  - Keeping EERA in mind, the Superintendent shall not conduct negotiations during this informal meeting but may be able to gain valuable information as regards to the employee group’s bargaining strategy and interests.   </vt:lpstr>
      <vt:lpstr>Superintendent’s Role:  - At the vast majority of Districts, the Superintendent delegates the role of Chief Negotiator to either a Cabinet member or legal counsel.  - The Superintendent shall be made aware of the proposals from both the District and the employee groups.  - The Superintendent shall provide guidance to the District’s negotiation team as necessary.   </vt:lpstr>
      <vt:lpstr>Superintendent’s Role:  - Once a Tentative Agreement is reached with employee groups, the Superintendent shall meet with the Board of Trustees in order to inform them of the Tentative Agreement and make a recommendation.  - The Superintendent, working with the Business Department, shall calculate the financial impact to the Board of Trustees.  - The Board of Trustees can reject or accept the Superintendent’s recommendation.     </vt:lpstr>
      <vt:lpstr>Questions/Comments?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Superintendent’s Role in Collective Bargaining Negotiations</dc:title>
  <dc:creator>Daniel Zummo</dc:creator>
  <cp:lastModifiedBy>Daniel Zummo</cp:lastModifiedBy>
  <cp:revision>10</cp:revision>
  <cp:lastPrinted>2017-03-06T17:41:36Z</cp:lastPrinted>
  <dcterms:created xsi:type="dcterms:W3CDTF">2017-02-28T23:19:35Z</dcterms:created>
  <dcterms:modified xsi:type="dcterms:W3CDTF">2017-03-07T17:01:20Z</dcterms:modified>
</cp:coreProperties>
</file>