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9" r:id="rId2"/>
    <p:sldId id="278" r:id="rId3"/>
    <p:sldId id="260" r:id="rId4"/>
    <p:sldId id="261" r:id="rId5"/>
    <p:sldId id="262" r:id="rId6"/>
    <p:sldId id="264" r:id="rId7"/>
    <p:sldId id="263" r:id="rId8"/>
    <p:sldId id="265" r:id="rId9"/>
    <p:sldId id="267" r:id="rId10"/>
    <p:sldId id="268" r:id="rId11"/>
    <p:sldId id="269" r:id="rId12"/>
    <p:sldId id="273" r:id="rId13"/>
    <p:sldId id="274" r:id="rId14"/>
    <p:sldId id="276" r:id="rId15"/>
    <p:sldId id="266" r:id="rId16"/>
    <p:sldId id="270" r:id="rId17"/>
    <p:sldId id="271" r:id="rId18"/>
    <p:sldId id="272" r:id="rId19"/>
    <p:sldId id="277" r:id="rId20"/>
    <p:sldId id="275"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5221"/>
  </p:normalViewPr>
  <p:slideViewPr>
    <p:cSldViewPr snapToGrid="0">
      <p:cViewPr varScale="1">
        <p:scale>
          <a:sx n="92" d="100"/>
          <a:sy n="92" d="100"/>
        </p:scale>
        <p:origin x="760" y="176"/>
      </p:cViewPr>
      <p:guideLst/>
    </p:cSldViewPr>
  </p:slideViewPr>
  <p:notesTextViewPr>
    <p:cViewPr>
      <p:scale>
        <a:sx n="1" d="1"/>
        <a:sy n="1" d="1"/>
      </p:scale>
      <p:origin x="0" y="0"/>
    </p:cViewPr>
  </p:notesTextViewPr>
  <p:notesViewPr>
    <p:cSldViewPr snapToGrid="0">
      <p:cViewPr varScale="1">
        <p:scale>
          <a:sx n="67" d="100"/>
          <a:sy n="67"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22B366D-05D2-4EBF-B6FE-242BC1A3F0EF}" type="datetimeFigureOut">
              <a:rPr lang="en-US" smtClean="0"/>
              <a:t>3/6/18</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C9DB8AB-5A83-4AE7-B930-03D9F935ACEA}" type="slidenum">
              <a:rPr lang="en-US" smtClean="0"/>
              <a:t>‹#›</a:t>
            </a:fld>
            <a:endParaRPr lang="en-US" dirty="0"/>
          </a:p>
        </p:txBody>
      </p:sp>
    </p:spTree>
    <p:extLst>
      <p:ext uri="{BB962C8B-B14F-4D97-AF65-F5344CB8AC3E}">
        <p14:creationId xmlns:p14="http://schemas.microsoft.com/office/powerpoint/2010/main" val="1642841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5A679C2-E4EF-403D-944A-49107CEEAB82}" type="datetimeFigureOut">
              <a:rPr lang="en-US" smtClean="0"/>
              <a:t>3/6/18</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171AFE8-CA01-4F46-8DD3-68363E0A7901}" type="slidenum">
              <a:rPr lang="en-US" smtClean="0"/>
              <a:t>‹#›</a:t>
            </a:fld>
            <a:endParaRPr lang="en-US" dirty="0"/>
          </a:p>
        </p:txBody>
      </p:sp>
    </p:spTree>
    <p:extLst>
      <p:ext uri="{BB962C8B-B14F-4D97-AF65-F5344CB8AC3E}">
        <p14:creationId xmlns:p14="http://schemas.microsoft.com/office/powerpoint/2010/main" val="75126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836" indent="-286836">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6836" indent="-286836">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defTabSz="924916">
              <a:defRPr/>
            </a:pPr>
            <a:fld id="{D6EA8A09-236D-426C-A927-B7CBBDA897FD}" type="slidenum">
              <a:rPr lang="en-US">
                <a:solidFill>
                  <a:prstClr val="black"/>
                </a:solidFill>
                <a:latin typeface="Calibri" panose="020F0502020204030204"/>
              </a:rPr>
              <a:pPr defTabSz="924916">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5820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6186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48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56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262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96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419616" y="365127"/>
            <a:ext cx="993418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District.png"/>
          <p:cNvPicPr>
            <a:picLocks noChangeAspect="1"/>
          </p:cNvPicPr>
          <p:nvPr userDrawn="1"/>
        </p:nvPicPr>
        <p:blipFill>
          <a:blip r:embed="rId8" cstate="print"/>
          <a:stretch>
            <a:fillRect/>
          </a:stretch>
        </p:blipFill>
        <p:spPr>
          <a:xfrm>
            <a:off x="239349" y="548680"/>
            <a:ext cx="1453776" cy="864096"/>
          </a:xfrm>
          <a:prstGeom prst="rect">
            <a:avLst/>
          </a:prstGeom>
        </p:spPr>
      </p:pic>
    </p:spTree>
    <p:extLst>
      <p:ext uri="{BB962C8B-B14F-4D97-AF65-F5344CB8AC3E}">
        <p14:creationId xmlns:p14="http://schemas.microsoft.com/office/powerpoint/2010/main" val="1293404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BE1DF-9CFA-4A0B-A2DD-87EF8CDEE4BE}"/>
              </a:ext>
            </a:extLst>
          </p:cNvPr>
          <p:cNvSpPr>
            <a:spLocks noGrp="1"/>
          </p:cNvSpPr>
          <p:nvPr>
            <p:ph idx="1"/>
          </p:nvPr>
        </p:nvSpPr>
        <p:spPr>
          <a:xfrm>
            <a:off x="2087995" y="2277075"/>
            <a:ext cx="7886700" cy="3143539"/>
          </a:xfrm>
        </p:spPr>
        <p:txBody>
          <a:bodyPr>
            <a:normAutofit/>
          </a:bodyPr>
          <a:lstStyle/>
          <a:p>
            <a:pPr marL="0" indent="0" algn="ctr">
              <a:lnSpc>
                <a:spcPct val="100000"/>
              </a:lnSpc>
              <a:spcBef>
                <a:spcPts val="0"/>
              </a:spcBef>
              <a:spcAft>
                <a:spcPts val="1200"/>
              </a:spcAft>
              <a:buNone/>
            </a:pPr>
            <a:r>
              <a:rPr lang="en-US" sz="4000" b="1" dirty="0" smtClean="0">
                <a:latin typeface="Arial" panose="020B0604020202020204" pitchFamily="34" charset="0"/>
                <a:cs typeface="Arial" panose="020B0604020202020204" pitchFamily="34" charset="0"/>
              </a:rPr>
              <a:t>Teacher Instructional Hours and Assigned Time</a:t>
            </a:r>
          </a:p>
          <a:p>
            <a:pPr marL="0" indent="0" algn="ctr">
              <a:lnSpc>
                <a:spcPct val="100000"/>
              </a:lnSpc>
              <a:spcBef>
                <a:spcPts val="0"/>
              </a:spcBef>
              <a:spcAft>
                <a:spcPts val="1200"/>
              </a:spcAft>
              <a:buNone/>
            </a:pPr>
            <a:endParaRPr lang="en-US" sz="1000" b="1" dirty="0">
              <a:latin typeface="Arial" panose="020B0604020202020204" pitchFamily="34" charset="0"/>
              <a:cs typeface="Arial" panose="020B0604020202020204" pitchFamily="34" charset="0"/>
            </a:endParaRPr>
          </a:p>
          <a:p>
            <a:pPr marL="0" indent="0" algn="ctr">
              <a:lnSpc>
                <a:spcPct val="100000"/>
              </a:lnSpc>
              <a:spcBef>
                <a:spcPts val="0"/>
              </a:spcBef>
              <a:spcAft>
                <a:spcPts val="1200"/>
              </a:spcAft>
              <a:buNone/>
            </a:pPr>
            <a:r>
              <a:rPr lang="en-US" sz="2400" b="1" dirty="0" smtClean="0">
                <a:latin typeface="Arial" panose="020B0604020202020204" pitchFamily="34" charset="0"/>
                <a:cs typeface="Arial" panose="020B0604020202020204" pitchFamily="34" charset="0"/>
              </a:rPr>
              <a:t>Tracking and Managing to Ensure Compliance and Efficient Use of Human Resources</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312636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954" y="396658"/>
            <a:ext cx="9934184" cy="1325563"/>
          </a:xfrm>
        </p:spPr>
        <p:txBody>
          <a:bodyPr/>
          <a:lstStyle/>
          <a:p>
            <a:pPr algn="ctr"/>
            <a:r>
              <a:rPr lang="en-US" dirty="0" smtClean="0"/>
              <a:t>Assignable Time Examples</a:t>
            </a:r>
            <a:endParaRPr lang="en-US" dirty="0"/>
          </a:p>
        </p:txBody>
      </p:sp>
      <p:sp>
        <p:nvSpPr>
          <p:cNvPr id="3" name="Content Placeholder 2"/>
          <p:cNvSpPr>
            <a:spLocks noGrp="1"/>
          </p:cNvSpPr>
          <p:nvPr>
            <p:ph sz="half" idx="1"/>
          </p:nvPr>
        </p:nvSpPr>
        <p:spPr>
          <a:xfrm>
            <a:off x="804980" y="2382514"/>
            <a:ext cx="5181600" cy="3839827"/>
          </a:xfrm>
        </p:spPr>
        <p:txBody>
          <a:bodyPr/>
          <a:lstStyle/>
          <a:p>
            <a:r>
              <a:rPr lang="en-US" dirty="0" smtClean="0">
                <a:latin typeface="Arial" panose="020B0604020202020204" pitchFamily="34" charset="0"/>
                <a:cs typeface="Arial" panose="020B0604020202020204" pitchFamily="34" charset="0"/>
              </a:rPr>
              <a:t>Non-instructional </a:t>
            </a: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ays</a:t>
            </a:r>
          </a:p>
          <a:p>
            <a:r>
              <a:rPr lang="en-US" dirty="0" smtClean="0">
                <a:latin typeface="Arial" panose="020B0604020202020204" pitchFamily="34" charset="0"/>
                <a:cs typeface="Arial" panose="020B0604020202020204" pitchFamily="34" charset="0"/>
              </a:rPr>
              <a:t>Supervision</a:t>
            </a:r>
          </a:p>
          <a:p>
            <a:r>
              <a:rPr lang="en-US" dirty="0" smtClean="0">
                <a:latin typeface="Arial" panose="020B0604020202020204" pitchFamily="34" charset="0"/>
                <a:cs typeface="Arial" panose="020B0604020202020204" pitchFamily="34" charset="0"/>
              </a:rPr>
              <a:t>Professional development and department meetings</a:t>
            </a:r>
          </a:p>
          <a:p>
            <a:r>
              <a:rPr lang="en-US" dirty="0" smtClean="0">
                <a:latin typeface="Arial" panose="020B0604020202020204" pitchFamily="34" charset="0"/>
                <a:cs typeface="Arial" panose="020B0604020202020204" pitchFamily="34" charset="0"/>
              </a:rPr>
              <a:t>Internal coverage</a:t>
            </a:r>
          </a:p>
          <a:p>
            <a:r>
              <a:rPr lang="en-US" dirty="0" smtClean="0">
                <a:latin typeface="Arial" panose="020B0604020202020204" pitchFamily="34" charset="0"/>
                <a:cs typeface="Arial" panose="020B0604020202020204" pitchFamily="34" charset="0"/>
              </a:rPr>
              <a:t>Time before and after each instructional day</a:t>
            </a:r>
            <a:endParaRPr lang="en-US" dirty="0" smtClean="0"/>
          </a:p>
          <a:p>
            <a:endParaRPr lang="en-US" dirty="0"/>
          </a:p>
        </p:txBody>
      </p:sp>
      <p:sp>
        <p:nvSpPr>
          <p:cNvPr id="4" name="Content Placeholder 3"/>
          <p:cNvSpPr>
            <a:spLocks noGrp="1"/>
          </p:cNvSpPr>
          <p:nvPr>
            <p:ph sz="half" idx="2"/>
          </p:nvPr>
        </p:nvSpPr>
        <p:spPr>
          <a:xfrm>
            <a:off x="6167848" y="2382514"/>
            <a:ext cx="5181600" cy="3815334"/>
          </a:xfrm>
        </p:spPr>
        <p:txBody>
          <a:bodyPr/>
          <a:lstStyle/>
          <a:p>
            <a:r>
              <a:rPr lang="en-US" dirty="0" smtClean="0">
                <a:latin typeface="Arial" panose="020B0604020202020204" pitchFamily="34" charset="0"/>
                <a:cs typeface="Arial" panose="020B0604020202020204" pitchFamily="34" charset="0"/>
              </a:rPr>
              <a:t>Parent-teacher conferences</a:t>
            </a:r>
          </a:p>
          <a:p>
            <a:r>
              <a:rPr lang="en-US" dirty="0" smtClean="0">
                <a:latin typeface="Arial" panose="020B0604020202020204" pitchFamily="34" charset="0"/>
                <a:cs typeface="Arial" panose="020B0604020202020204" pitchFamily="34" charset="0"/>
              </a:rPr>
              <a:t>Staff meetings</a:t>
            </a:r>
          </a:p>
          <a:p>
            <a:r>
              <a:rPr lang="en-US" dirty="0" smtClean="0">
                <a:latin typeface="Arial" panose="020B0604020202020204" pitchFamily="34" charset="0"/>
                <a:cs typeface="Arial" panose="020B0604020202020204" pitchFamily="34" charset="0"/>
              </a:rPr>
              <a:t>Special Events (e.g. graduation, open </a:t>
            </a:r>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ouse, etc.)</a:t>
            </a:r>
          </a:p>
          <a:p>
            <a:r>
              <a:rPr lang="en-US" dirty="0" smtClean="0">
                <a:latin typeface="Arial" panose="020B0604020202020204" pitchFamily="34" charset="0"/>
                <a:cs typeface="Arial" panose="020B0604020202020204" pitchFamily="34" charset="0"/>
              </a:rPr>
              <a:t>Time between classes (Jr. &amp; Sr. High), but not including lunch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343763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782" y="404541"/>
            <a:ext cx="9934184" cy="1325563"/>
          </a:xfrm>
        </p:spPr>
        <p:txBody>
          <a:bodyPr/>
          <a:lstStyle/>
          <a:p>
            <a:pPr algn="ctr"/>
            <a:r>
              <a:rPr lang="en-US" dirty="0" smtClean="0"/>
              <a:t>How is teacher time tracked?</a:t>
            </a:r>
            <a:endParaRPr lang="en-US" dirty="0"/>
          </a:p>
        </p:txBody>
      </p:sp>
      <p:sp>
        <p:nvSpPr>
          <p:cNvPr id="3" name="Content Placeholder 2"/>
          <p:cNvSpPr>
            <a:spLocks noGrp="1"/>
          </p:cNvSpPr>
          <p:nvPr>
            <p:ph idx="1"/>
          </p:nvPr>
        </p:nvSpPr>
        <p:spPr>
          <a:xfrm>
            <a:off x="833848" y="2399507"/>
            <a:ext cx="10515600" cy="3723837"/>
          </a:xfrm>
        </p:spPr>
        <p:txBody>
          <a:bodyPr/>
          <a:lstStyle/>
          <a:p>
            <a:r>
              <a:rPr lang="en-US" dirty="0" smtClean="0">
                <a:latin typeface="Arial" panose="020B0604020202020204" pitchFamily="34" charset="0"/>
                <a:cs typeface="Arial" panose="020B0604020202020204" pitchFamily="34" charset="0"/>
              </a:rPr>
              <a:t>CCSD uses three Excel templates</a:t>
            </a:r>
          </a:p>
          <a:p>
            <a:pPr lvl="1"/>
            <a:r>
              <a:rPr lang="en-US" dirty="0" smtClean="0">
                <a:latin typeface="Arial" panose="020B0604020202020204" pitchFamily="34" charset="0"/>
                <a:cs typeface="Arial" panose="020B0604020202020204" pitchFamily="34" charset="0"/>
              </a:rPr>
              <a:t>K-9 – for elementary and junior high schools</a:t>
            </a:r>
          </a:p>
          <a:p>
            <a:pPr lvl="1"/>
            <a:r>
              <a:rPr lang="en-US" dirty="0" smtClean="0">
                <a:latin typeface="Arial" panose="020B0604020202020204" pitchFamily="34" charset="0"/>
                <a:cs typeface="Arial" panose="020B0604020202020204" pitchFamily="34" charset="0"/>
              </a:rPr>
              <a:t>10-12 – for senior high schools</a:t>
            </a:r>
          </a:p>
          <a:p>
            <a:pPr lvl="1"/>
            <a:r>
              <a:rPr lang="en-US" dirty="0" smtClean="0">
                <a:latin typeface="Arial" panose="020B0604020202020204" pitchFamily="34" charset="0"/>
                <a:cs typeface="Arial" panose="020B0604020202020204" pitchFamily="34" charset="0"/>
              </a:rPr>
              <a:t>Individual – used to calculate the exact instructional and assigned time for a specific teacher.</a:t>
            </a:r>
          </a:p>
          <a:p>
            <a:r>
              <a:rPr lang="en-US" dirty="0" smtClean="0">
                <a:latin typeface="Arial" panose="020B0604020202020204" pitchFamily="34" charset="0"/>
                <a:cs typeface="Arial" panose="020B0604020202020204" pitchFamily="34" charset="0"/>
              </a:rPr>
              <a:t>Each principal receives either the K-9 or 10-12 template and the individual template.</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361532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23" y="380892"/>
            <a:ext cx="9934184" cy="1325563"/>
          </a:xfrm>
        </p:spPr>
        <p:txBody>
          <a:bodyPr/>
          <a:lstStyle/>
          <a:p>
            <a:pPr algn="ctr"/>
            <a:r>
              <a:rPr lang="en-US" dirty="0" smtClean="0"/>
              <a:t>Tracking Example – K-9</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pic>
        <p:nvPicPr>
          <p:cNvPr id="5" name="Picture 4"/>
          <p:cNvPicPr>
            <a:picLocks noChangeAspect="1"/>
          </p:cNvPicPr>
          <p:nvPr/>
        </p:nvPicPr>
        <p:blipFill>
          <a:blip r:embed="rId3"/>
          <a:stretch>
            <a:fillRect/>
          </a:stretch>
        </p:blipFill>
        <p:spPr>
          <a:xfrm>
            <a:off x="261257" y="1871981"/>
            <a:ext cx="11691987" cy="3647076"/>
          </a:xfrm>
          <a:prstGeom prst="rect">
            <a:avLst/>
          </a:prstGeom>
        </p:spPr>
      </p:pic>
    </p:spTree>
    <p:extLst>
      <p:ext uri="{BB962C8B-B14F-4D97-AF65-F5344CB8AC3E}">
        <p14:creationId xmlns:p14="http://schemas.microsoft.com/office/powerpoint/2010/main" val="3716676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290" y="404541"/>
            <a:ext cx="9934184" cy="1325563"/>
          </a:xfrm>
        </p:spPr>
        <p:txBody>
          <a:bodyPr/>
          <a:lstStyle/>
          <a:p>
            <a:pPr algn="ctr"/>
            <a:r>
              <a:rPr lang="en-US" dirty="0" smtClean="0"/>
              <a:t>Tracking Example 10-12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pic>
        <p:nvPicPr>
          <p:cNvPr id="5" name="Picture 4"/>
          <p:cNvPicPr>
            <a:picLocks noChangeAspect="1"/>
          </p:cNvPicPr>
          <p:nvPr/>
        </p:nvPicPr>
        <p:blipFill>
          <a:blip r:embed="rId3"/>
          <a:stretch>
            <a:fillRect/>
          </a:stretch>
        </p:blipFill>
        <p:spPr>
          <a:xfrm>
            <a:off x="703722" y="1658472"/>
            <a:ext cx="10013083" cy="4794087"/>
          </a:xfrm>
          <a:prstGeom prst="rect">
            <a:avLst/>
          </a:prstGeom>
        </p:spPr>
      </p:pic>
    </p:spTree>
    <p:extLst>
      <p:ext uri="{BB962C8B-B14F-4D97-AF65-F5344CB8AC3E}">
        <p14:creationId xmlns:p14="http://schemas.microsoft.com/office/powerpoint/2010/main" val="31156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954" y="380892"/>
            <a:ext cx="9934184" cy="1325563"/>
          </a:xfrm>
        </p:spPr>
        <p:txBody>
          <a:bodyPr/>
          <a:lstStyle/>
          <a:p>
            <a:pPr algn="ctr"/>
            <a:r>
              <a:rPr lang="en-US" dirty="0" smtClean="0"/>
              <a:t>Tracking Example - Individual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pic>
        <p:nvPicPr>
          <p:cNvPr id="4" name="Picture 3"/>
          <p:cNvPicPr>
            <a:picLocks noChangeAspect="1"/>
          </p:cNvPicPr>
          <p:nvPr/>
        </p:nvPicPr>
        <p:blipFill>
          <a:blip r:embed="rId3"/>
          <a:stretch>
            <a:fillRect/>
          </a:stretch>
        </p:blipFill>
        <p:spPr>
          <a:xfrm>
            <a:off x="3263462" y="1518302"/>
            <a:ext cx="5005552" cy="5082167"/>
          </a:xfrm>
          <a:prstGeom prst="rect">
            <a:avLst/>
          </a:prstGeom>
        </p:spPr>
      </p:pic>
    </p:spTree>
    <p:extLst>
      <p:ext uri="{BB962C8B-B14F-4D97-AF65-F5344CB8AC3E}">
        <p14:creationId xmlns:p14="http://schemas.microsoft.com/office/powerpoint/2010/main" val="3536268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908" y="538846"/>
            <a:ext cx="9934184" cy="1325563"/>
          </a:xfrm>
        </p:spPr>
        <p:txBody>
          <a:bodyPr>
            <a:normAutofit/>
          </a:bodyPr>
          <a:lstStyle/>
          <a:p>
            <a:pPr algn="ctr"/>
            <a:r>
              <a:rPr lang="en-US" sz="4000" dirty="0" smtClean="0"/>
              <a:t>Managing Instructional and </a:t>
            </a:r>
            <a:br>
              <a:rPr lang="en-US" sz="4000" dirty="0" smtClean="0"/>
            </a:br>
            <a:r>
              <a:rPr lang="en-US" sz="4000" dirty="0" smtClean="0"/>
              <a:t>Assignable Time – Phase 1</a:t>
            </a:r>
            <a:endParaRPr lang="en-US" sz="4000" dirty="0"/>
          </a:p>
        </p:txBody>
      </p:sp>
      <p:sp>
        <p:nvSpPr>
          <p:cNvPr id="3" name="Content Placeholder 2"/>
          <p:cNvSpPr>
            <a:spLocks noGrp="1"/>
          </p:cNvSpPr>
          <p:nvPr>
            <p:ph idx="1"/>
          </p:nvPr>
        </p:nvSpPr>
        <p:spPr>
          <a:xfrm>
            <a:off x="833848" y="2494618"/>
            <a:ext cx="10515600" cy="3552797"/>
          </a:xfrm>
        </p:spPr>
        <p:txBody>
          <a:bodyPr>
            <a:normAutofit lnSpcReduction="10000"/>
          </a:bodyPr>
          <a:lstStyle/>
          <a:p>
            <a:r>
              <a:rPr lang="en-US" dirty="0" smtClean="0">
                <a:latin typeface="Arial" panose="020B0604020202020204" pitchFamily="34" charset="0"/>
                <a:cs typeface="Arial" panose="020B0604020202020204" pitchFamily="34" charset="0"/>
              </a:rPr>
              <a:t>In January, Employee &amp; Labour Relations prepares the templates for the coming school year once the District calendar has been finalized.</a:t>
            </a:r>
          </a:p>
          <a:p>
            <a:r>
              <a:rPr lang="en-US" dirty="0" smtClean="0">
                <a:latin typeface="Arial" panose="020B0604020202020204" pitchFamily="34" charset="0"/>
                <a:cs typeface="Arial" panose="020B0604020202020204" pitchFamily="34" charset="0"/>
              </a:rPr>
              <a:t>In late April, the school template is sent to each principal by Employee &amp; Labour Relations, with completion of specific sections due by mid-May.</a:t>
            </a:r>
          </a:p>
          <a:p>
            <a:r>
              <a:rPr lang="en-US" dirty="0" smtClean="0">
                <a:latin typeface="Arial" panose="020B0604020202020204" pitchFamily="34" charset="0"/>
                <a:cs typeface="Arial" panose="020B0604020202020204" pitchFamily="34" charset="0"/>
              </a:rPr>
              <a:t>The principal enters their timetable for the coming school year and sends a copy of the template to Employee &amp; Labour Relations.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1011832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908" y="563125"/>
            <a:ext cx="9934184" cy="1325563"/>
          </a:xfrm>
        </p:spPr>
        <p:txBody>
          <a:bodyPr>
            <a:normAutofit/>
          </a:bodyPr>
          <a:lstStyle/>
          <a:p>
            <a:pPr algn="ctr"/>
            <a:r>
              <a:rPr lang="en-US" sz="4000" dirty="0" smtClean="0"/>
              <a:t>Managing Instructional and </a:t>
            </a:r>
            <a:br>
              <a:rPr lang="en-US" sz="4000" dirty="0" smtClean="0"/>
            </a:br>
            <a:r>
              <a:rPr lang="en-US" sz="4000" dirty="0" smtClean="0"/>
              <a:t>Assignable Time – Phase 2</a:t>
            </a:r>
            <a:endParaRPr lang="en-US" sz="4000" dirty="0"/>
          </a:p>
        </p:txBody>
      </p:sp>
      <p:sp>
        <p:nvSpPr>
          <p:cNvPr id="3" name="Content Placeholder 2"/>
          <p:cNvSpPr>
            <a:spLocks noGrp="1"/>
          </p:cNvSpPr>
          <p:nvPr>
            <p:ph idx="1"/>
          </p:nvPr>
        </p:nvSpPr>
        <p:spPr>
          <a:xfrm>
            <a:off x="838200" y="2357340"/>
            <a:ext cx="10515600" cy="3736033"/>
          </a:xfrm>
        </p:spPr>
        <p:txBody>
          <a:bodyPr/>
          <a:lstStyle/>
          <a:p>
            <a:r>
              <a:rPr lang="en-US" dirty="0" smtClean="0">
                <a:latin typeface="Arial" panose="020B0604020202020204" pitchFamily="34" charset="0"/>
                <a:cs typeface="Arial" panose="020B0604020202020204" pitchFamily="34" charset="0"/>
              </a:rPr>
              <a:t>In mid-September, the principal enters the assigned duties and amount of TFFI time for their staff.  The template will then calculate the instructional and assigned hours for each teacher.</a:t>
            </a:r>
          </a:p>
          <a:p>
            <a:r>
              <a:rPr lang="en-US" dirty="0" smtClean="0">
                <a:latin typeface="Arial" panose="020B0604020202020204" pitchFamily="34" charset="0"/>
                <a:cs typeface="Arial" panose="020B0604020202020204" pitchFamily="34" charset="0"/>
              </a:rPr>
              <a:t>A copy of the completed template is then sent to Employee &amp; Labour Relations by late September.</a:t>
            </a:r>
          </a:p>
          <a:p>
            <a:r>
              <a:rPr lang="en-US" dirty="0" smtClean="0">
                <a:latin typeface="Arial" panose="020B0604020202020204" pitchFamily="34" charset="0"/>
                <a:cs typeface="Arial" panose="020B0604020202020204" pitchFamily="34" charset="0"/>
              </a:rPr>
              <a:t>The principal can refer to this template as assigned time needs arise (e.g. internal coverage, extra tutorial, etc.) during the school year to ensure relative equity amongst their staff.</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255252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98" y="602538"/>
            <a:ext cx="9934184" cy="1325563"/>
          </a:xfrm>
        </p:spPr>
        <p:txBody>
          <a:bodyPr>
            <a:normAutofit/>
          </a:bodyPr>
          <a:lstStyle/>
          <a:p>
            <a:pPr algn="ctr"/>
            <a:r>
              <a:rPr lang="en-US" sz="4000" dirty="0" smtClean="0"/>
              <a:t>Managing Instructional and </a:t>
            </a:r>
            <a:br>
              <a:rPr lang="en-US" sz="4000" dirty="0" smtClean="0"/>
            </a:br>
            <a:r>
              <a:rPr lang="en-US" sz="4000" dirty="0" smtClean="0"/>
              <a:t>Assignable Time – Phase 3</a:t>
            </a:r>
            <a:endParaRPr lang="en-US" sz="4000" dirty="0"/>
          </a:p>
        </p:txBody>
      </p:sp>
      <p:sp>
        <p:nvSpPr>
          <p:cNvPr id="3" name="Content Placeholder 2"/>
          <p:cNvSpPr>
            <a:spLocks noGrp="1"/>
          </p:cNvSpPr>
          <p:nvPr>
            <p:ph idx="1"/>
          </p:nvPr>
        </p:nvSpPr>
        <p:spPr>
          <a:xfrm>
            <a:off x="846082" y="2394522"/>
            <a:ext cx="10515600" cy="3790618"/>
          </a:xfrm>
        </p:spPr>
        <p:txBody>
          <a:bodyPr>
            <a:normAutofit lnSpcReduction="10000"/>
          </a:bodyPr>
          <a:lstStyle/>
          <a:p>
            <a:r>
              <a:rPr lang="en-US" dirty="0" smtClean="0">
                <a:latin typeface="Arial" panose="020B0604020202020204" pitchFamily="34" charset="0"/>
                <a:cs typeface="Arial" panose="020B0604020202020204" pitchFamily="34" charset="0"/>
              </a:rPr>
              <a:t>In early October, Employee &amp; Labour Relations reviews each school template to ensure compliance with the collective agreement and then prepares summary reports for Senior Administration.</a:t>
            </a:r>
          </a:p>
          <a:p>
            <a:r>
              <a:rPr lang="en-US" dirty="0" smtClean="0">
                <a:latin typeface="Arial" panose="020B0604020202020204" pitchFamily="34" charset="0"/>
                <a:cs typeface="Arial" panose="020B0604020202020204" pitchFamily="34" charset="0"/>
              </a:rPr>
              <a:t>If any teacher is projected to be over either limit, adjustments are made to their schedule to ensure they will be compliant by the end of June.</a:t>
            </a:r>
          </a:p>
          <a:p>
            <a:r>
              <a:rPr lang="en-US" dirty="0" smtClean="0">
                <a:latin typeface="Arial" panose="020B0604020202020204" pitchFamily="34" charset="0"/>
                <a:cs typeface="Arial" panose="020B0604020202020204" pitchFamily="34" charset="0"/>
              </a:rPr>
              <a:t>Senior Administration reviews the summary reports to identify anomalies and make changes where necessary.</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57021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99" y="404541"/>
            <a:ext cx="9934184" cy="1325563"/>
          </a:xfrm>
        </p:spPr>
        <p:txBody>
          <a:bodyPr/>
          <a:lstStyle/>
          <a:p>
            <a:pPr algn="ctr"/>
            <a:r>
              <a:rPr lang="en-US" dirty="0" smtClean="0"/>
              <a:t>Tracking and Managing - Issues</a:t>
            </a:r>
            <a:endParaRPr lang="en-US" dirty="0"/>
          </a:p>
        </p:txBody>
      </p:sp>
      <p:sp>
        <p:nvSpPr>
          <p:cNvPr id="3" name="Content Placeholder 2"/>
          <p:cNvSpPr>
            <a:spLocks noGrp="1"/>
          </p:cNvSpPr>
          <p:nvPr>
            <p:ph idx="1"/>
          </p:nvPr>
        </p:nvSpPr>
        <p:spPr>
          <a:xfrm>
            <a:off x="908191" y="2200057"/>
            <a:ext cx="10515600" cy="4110937"/>
          </a:xfrm>
        </p:spPr>
        <p:txBody>
          <a:bodyPr/>
          <a:lstStyle/>
          <a:p>
            <a:r>
              <a:rPr lang="en-US" dirty="0" smtClean="0">
                <a:latin typeface="Arial" panose="020B0604020202020204" pitchFamily="34" charset="0"/>
                <a:cs typeface="Arial" panose="020B0604020202020204" pitchFamily="34" charset="0"/>
              </a:rPr>
              <a:t>Part-time teacher calculations (formula and scheduling TFFI)</a:t>
            </a:r>
          </a:p>
          <a:p>
            <a:r>
              <a:rPr lang="en-US" dirty="0" smtClean="0">
                <a:latin typeface="Arial" panose="020B0604020202020204" pitchFamily="34" charset="0"/>
                <a:cs typeface="Arial" panose="020B0604020202020204" pitchFamily="34" charset="0"/>
              </a:rPr>
              <a:t>Double-counting of minutes</a:t>
            </a:r>
          </a:p>
          <a:p>
            <a:r>
              <a:rPr lang="en-US" dirty="0" smtClean="0">
                <a:latin typeface="Arial" panose="020B0604020202020204" pitchFamily="34" charset="0"/>
                <a:cs typeface="Arial" panose="020B0604020202020204" pitchFamily="34" charset="0"/>
              </a:rPr>
              <a:t>TFFI vs. requiring staff to remain in the school</a:t>
            </a:r>
          </a:p>
          <a:p>
            <a:r>
              <a:rPr lang="en-US" dirty="0" smtClean="0">
                <a:latin typeface="Arial" panose="020B0604020202020204" pitchFamily="34" charset="0"/>
                <a:cs typeface="Arial" panose="020B0604020202020204" pitchFamily="34" charset="0"/>
              </a:rPr>
              <a:t>Co-curricular (e.g. Outdoor Education class) activities</a:t>
            </a:r>
          </a:p>
          <a:p>
            <a:r>
              <a:rPr lang="en-US" dirty="0" smtClean="0">
                <a:latin typeface="Arial" panose="020B0604020202020204" pitchFamily="34" charset="0"/>
                <a:cs typeface="Arial" panose="020B0604020202020204" pitchFamily="34" charset="0"/>
              </a:rPr>
              <a:t>Extracurricular activities.</a:t>
            </a:r>
          </a:p>
          <a:p>
            <a:r>
              <a:rPr lang="en-US" dirty="0" smtClean="0">
                <a:latin typeface="Arial" panose="020B0604020202020204" pitchFamily="34" charset="0"/>
                <a:cs typeface="Arial" panose="020B0604020202020204" pitchFamily="34" charset="0"/>
              </a:rPr>
              <a:t>Evening and weekend assigned events</a:t>
            </a:r>
          </a:p>
          <a:p>
            <a:r>
              <a:rPr lang="en-US" dirty="0" smtClean="0">
                <a:latin typeface="Arial" panose="020B0604020202020204" pitchFamily="34" charset="0"/>
                <a:cs typeface="Arial" panose="020B0604020202020204" pitchFamily="34" charset="0"/>
              </a:rPr>
              <a:t>How close to the limit do you go?</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Culture of counting minutes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2703316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46" y="451391"/>
            <a:ext cx="9934184" cy="1325563"/>
          </a:xfrm>
        </p:spPr>
        <p:txBody>
          <a:bodyPr/>
          <a:lstStyle/>
          <a:p>
            <a:pPr algn="ctr"/>
            <a:r>
              <a:rPr lang="en-US" dirty="0" smtClean="0"/>
              <a:t>CCSD System Efficiencies</a:t>
            </a:r>
            <a:endParaRPr lang="en-US" dirty="0"/>
          </a:p>
        </p:txBody>
      </p:sp>
      <p:sp>
        <p:nvSpPr>
          <p:cNvPr id="3" name="Content Placeholder 2"/>
          <p:cNvSpPr>
            <a:spLocks noGrp="1"/>
          </p:cNvSpPr>
          <p:nvPr>
            <p:ph idx="1"/>
          </p:nvPr>
        </p:nvSpPr>
        <p:spPr>
          <a:xfrm>
            <a:off x="833848" y="1846510"/>
            <a:ext cx="10515600" cy="4351338"/>
          </a:xfrm>
        </p:spPr>
        <p:txBody>
          <a:bodyPr>
            <a:normAutofit lnSpcReduction="10000"/>
          </a:bodyPr>
          <a:lstStyle/>
          <a:p>
            <a:r>
              <a:rPr lang="en-US" dirty="0" smtClean="0">
                <a:latin typeface="Arial" panose="020B0604020202020204" pitchFamily="34" charset="0"/>
                <a:cs typeface="Arial" panose="020B0604020202020204" pitchFamily="34" charset="0"/>
              </a:rPr>
              <a:t>Employee &amp; Labour Relations</a:t>
            </a:r>
          </a:p>
          <a:p>
            <a:pPr lvl="1"/>
            <a:r>
              <a:rPr lang="en-US" dirty="0" smtClean="0">
                <a:latin typeface="Arial" panose="020B0604020202020204" pitchFamily="34" charset="0"/>
                <a:cs typeface="Arial" panose="020B0604020202020204" pitchFamily="34" charset="0"/>
              </a:rPr>
              <a:t>Facilitates spreadsheet completion</a:t>
            </a:r>
          </a:p>
          <a:p>
            <a:pPr lvl="1"/>
            <a:r>
              <a:rPr lang="en-US" dirty="0" smtClean="0">
                <a:latin typeface="Arial" panose="020B0604020202020204" pitchFamily="34" charset="0"/>
                <a:cs typeface="Arial" panose="020B0604020202020204" pitchFamily="34" charset="0"/>
              </a:rPr>
              <a:t>Assists with resolution of issues</a:t>
            </a:r>
          </a:p>
          <a:p>
            <a:pPr lvl="1"/>
            <a:r>
              <a:rPr lang="en-US" dirty="0" smtClean="0">
                <a:latin typeface="Arial" panose="020B0604020202020204" pitchFamily="34" charset="0"/>
                <a:cs typeface="Arial" panose="020B0604020202020204" pitchFamily="34" charset="0"/>
              </a:rPr>
              <a:t>Provides training</a:t>
            </a:r>
          </a:p>
          <a:p>
            <a:pPr lvl="1"/>
            <a:r>
              <a:rPr lang="en-US" dirty="0" smtClean="0">
                <a:latin typeface="Arial" panose="020B0604020202020204" pitchFamily="34" charset="0"/>
                <a:cs typeface="Arial" panose="020B0604020202020204" pitchFamily="34" charset="0"/>
              </a:rPr>
              <a:t>Creates reports for Senior Administration</a:t>
            </a:r>
          </a:p>
          <a:p>
            <a:r>
              <a:rPr lang="en-US" dirty="0" smtClean="0">
                <a:latin typeface="Arial" panose="020B0604020202020204" pitchFamily="34" charset="0"/>
                <a:cs typeface="Arial" panose="020B0604020202020204" pitchFamily="34" charset="0"/>
              </a:rPr>
              <a:t>Minimizes School Administration Time</a:t>
            </a:r>
          </a:p>
          <a:p>
            <a:r>
              <a:rPr lang="en-US" dirty="0">
                <a:latin typeface="Arial" panose="020B0604020202020204" pitchFamily="34" charset="0"/>
                <a:cs typeface="Arial" panose="020B0604020202020204" pitchFamily="34" charset="0"/>
              </a:rPr>
              <a:t>Minimizes Senior Administration </a:t>
            </a:r>
            <a:r>
              <a:rPr lang="en-US" dirty="0" smtClean="0">
                <a:latin typeface="Arial" panose="020B0604020202020204" pitchFamily="34" charset="0"/>
                <a:cs typeface="Arial" panose="020B0604020202020204" pitchFamily="34" charset="0"/>
              </a:rPr>
              <a:t>Time</a:t>
            </a:r>
          </a:p>
          <a:p>
            <a:r>
              <a:rPr lang="en-US" dirty="0" smtClean="0">
                <a:latin typeface="Arial" panose="020B0604020202020204" pitchFamily="34" charset="0"/>
                <a:cs typeface="Arial" panose="020B0604020202020204" pitchFamily="34" charset="0"/>
              </a:rPr>
              <a:t>Facilitates good Labour Relations</a:t>
            </a:r>
          </a:p>
          <a:p>
            <a:pPr lvl="1"/>
            <a:r>
              <a:rPr lang="en-US" dirty="0" smtClean="0">
                <a:latin typeface="Arial" panose="020B0604020202020204" pitchFamily="34" charset="0"/>
                <a:cs typeface="Arial" panose="020B0604020202020204" pitchFamily="34" charset="0"/>
              </a:rPr>
              <a:t>Share calculations with Teacher Union – avoids grievances</a:t>
            </a:r>
          </a:p>
          <a:p>
            <a:pPr lvl="1"/>
            <a:r>
              <a:rPr lang="en-US" dirty="0" smtClean="0">
                <a:latin typeface="Arial" panose="020B0604020202020204" pitchFamily="34" charset="0"/>
                <a:cs typeface="Arial" panose="020B0604020202020204" pitchFamily="34" charset="0"/>
              </a:rPr>
              <a:t>Centralized model simplifies the process and ensures consistency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2740110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908" y="399633"/>
            <a:ext cx="9934184" cy="1325563"/>
          </a:xfrm>
        </p:spPr>
        <p:txBody>
          <a:bodyPr/>
          <a:lstStyle/>
          <a:p>
            <a:pPr algn="ctr"/>
            <a:r>
              <a:rPr lang="en-US" dirty="0" smtClean="0"/>
              <a:t>Agenda</a:t>
            </a:r>
            <a:endParaRPr lang="en-US" dirty="0"/>
          </a:p>
        </p:txBody>
      </p:sp>
      <p:sp>
        <p:nvSpPr>
          <p:cNvPr id="3" name="Content Placeholder 2"/>
          <p:cNvSpPr>
            <a:spLocks noGrp="1"/>
          </p:cNvSpPr>
          <p:nvPr>
            <p:ph idx="1"/>
          </p:nvPr>
        </p:nvSpPr>
        <p:spPr>
          <a:xfrm>
            <a:off x="1058134" y="1949483"/>
            <a:ext cx="10515600" cy="4351338"/>
          </a:xfrm>
        </p:spPr>
        <p:txBody>
          <a:bodyPr>
            <a:normAutofit lnSpcReduction="10000"/>
          </a:bodyPr>
          <a:lstStyle/>
          <a:p>
            <a:r>
              <a:rPr lang="en-US" dirty="0" smtClean="0">
                <a:latin typeface="Arial" panose="020B0604020202020204" pitchFamily="34" charset="0"/>
                <a:cs typeface="Arial" panose="020B0604020202020204" pitchFamily="34" charset="0"/>
              </a:rPr>
              <a:t>Introduction</a:t>
            </a:r>
          </a:p>
          <a:p>
            <a:r>
              <a:rPr lang="en-US" dirty="0" smtClean="0">
                <a:latin typeface="Arial" panose="020B0604020202020204" pitchFamily="34" charset="0"/>
                <a:cs typeface="Arial" panose="020B0604020202020204" pitchFamily="34" charset="0"/>
              </a:rPr>
              <a:t>History and Governance</a:t>
            </a:r>
          </a:p>
          <a:p>
            <a:r>
              <a:rPr lang="en-US" dirty="0" smtClean="0">
                <a:latin typeface="Arial" panose="020B0604020202020204" pitchFamily="34" charset="0"/>
                <a:cs typeface="Arial" panose="020B0604020202020204" pitchFamily="34" charset="0"/>
              </a:rPr>
              <a:t>New Provincial Teachers’ Hours of Work Clause</a:t>
            </a:r>
          </a:p>
          <a:p>
            <a:r>
              <a:rPr lang="en-US" dirty="0" smtClean="0">
                <a:latin typeface="Arial" panose="020B0604020202020204" pitchFamily="34" charset="0"/>
                <a:cs typeface="Arial" panose="020B0604020202020204" pitchFamily="34" charset="0"/>
              </a:rPr>
              <a:t>Instructional and Assigned Time</a:t>
            </a:r>
          </a:p>
          <a:p>
            <a:r>
              <a:rPr lang="en-US" dirty="0" smtClean="0">
                <a:latin typeface="Arial" panose="020B0604020202020204" pitchFamily="34" charset="0"/>
                <a:cs typeface="Arial" panose="020B0604020202020204" pitchFamily="34" charset="0"/>
              </a:rPr>
              <a:t>Tracking Teacher Time</a:t>
            </a:r>
          </a:p>
          <a:p>
            <a:r>
              <a:rPr lang="en-US" dirty="0" smtClean="0">
                <a:latin typeface="Arial" panose="020B0604020202020204" pitchFamily="34" charset="0"/>
                <a:cs typeface="Arial" panose="020B0604020202020204" pitchFamily="34" charset="0"/>
              </a:rPr>
              <a:t>Managing Instructional and Assignable Time</a:t>
            </a:r>
          </a:p>
          <a:p>
            <a:r>
              <a:rPr lang="en-US" dirty="0" smtClean="0">
                <a:latin typeface="Arial" panose="020B0604020202020204" pitchFamily="34" charset="0"/>
                <a:cs typeface="Arial" panose="020B0604020202020204" pitchFamily="34" charset="0"/>
              </a:rPr>
              <a:t>Issues</a:t>
            </a:r>
          </a:p>
          <a:p>
            <a:r>
              <a:rPr lang="en-US" dirty="0" smtClean="0">
                <a:latin typeface="Arial" panose="020B0604020202020204" pitchFamily="34" charset="0"/>
                <a:cs typeface="Arial" panose="020B0604020202020204" pitchFamily="34" charset="0"/>
              </a:rPr>
              <a:t>System Efficiencies</a:t>
            </a:r>
          </a:p>
          <a:p>
            <a:r>
              <a:rPr lang="en-US" dirty="0" smtClean="0">
                <a:latin typeface="Arial" panose="020B0604020202020204" pitchFamily="34" charset="0"/>
                <a:cs typeface="Arial" panose="020B0604020202020204" pitchFamily="34" charset="0"/>
              </a:rPr>
              <a:t>Questions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2260477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760" y="2813540"/>
            <a:ext cx="9934184" cy="1325563"/>
          </a:xfrm>
        </p:spPr>
        <p:txBody>
          <a:bodyPr/>
          <a:lstStyle/>
          <a:p>
            <a:pPr algn="ctr"/>
            <a:r>
              <a:rPr lang="en-US" dirty="0" smtClean="0"/>
              <a:t>Questions?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395748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908" y="388776"/>
            <a:ext cx="9934184" cy="1325563"/>
          </a:xfrm>
        </p:spPr>
        <p:txBody>
          <a:bodyPr/>
          <a:lstStyle/>
          <a:p>
            <a:pPr algn="ctr"/>
            <a:r>
              <a:rPr lang="en-US" dirty="0" smtClean="0"/>
              <a:t>History and Governance</a:t>
            </a:r>
            <a:endParaRPr lang="en-US" dirty="0"/>
          </a:p>
        </p:txBody>
      </p:sp>
      <p:sp>
        <p:nvSpPr>
          <p:cNvPr id="3" name="Content Placeholder 2"/>
          <p:cNvSpPr>
            <a:spLocks noGrp="1"/>
          </p:cNvSpPr>
          <p:nvPr>
            <p:ph idx="1"/>
          </p:nvPr>
        </p:nvSpPr>
        <p:spPr>
          <a:xfrm>
            <a:off x="833848" y="1998153"/>
            <a:ext cx="10515600" cy="4351338"/>
          </a:xfrm>
        </p:spPr>
        <p:txBody>
          <a:bodyPr>
            <a:normAutofit lnSpcReduction="10000"/>
          </a:bodyPr>
          <a:lstStyle/>
          <a:p>
            <a:r>
              <a:rPr lang="en-US" dirty="0" smtClean="0">
                <a:latin typeface="Arial" panose="020B0604020202020204" pitchFamily="34" charset="0"/>
                <a:cs typeface="Arial" panose="020B0604020202020204" pitchFamily="34" charset="0"/>
              </a:rPr>
              <a:t>Hours of Work Clause entered into CCSD Teacher Collective Agreement in 2005.</a:t>
            </a:r>
          </a:p>
          <a:p>
            <a:r>
              <a:rPr lang="en-US" dirty="0" smtClean="0">
                <a:latin typeface="Arial" panose="020B0604020202020204" pitchFamily="34" charset="0"/>
                <a:cs typeface="Arial" panose="020B0604020202020204" pitchFamily="34" charset="0"/>
              </a:rPr>
              <a:t>Arbitration ruling in 2009 provided more details on defining instructional and assignable duties.</a:t>
            </a:r>
          </a:p>
          <a:p>
            <a:r>
              <a:rPr lang="en-US" dirty="0" smtClean="0">
                <a:latin typeface="Arial" panose="020B0604020202020204" pitchFamily="34" charset="0"/>
                <a:cs typeface="Arial" panose="020B0604020202020204" pitchFamily="34" charset="0"/>
              </a:rPr>
              <a:t>CCSD governs hours of work through:</a:t>
            </a:r>
          </a:p>
          <a:p>
            <a:pPr lvl="1"/>
            <a:r>
              <a:rPr lang="en-US" dirty="0" smtClean="0">
                <a:latin typeface="Arial" panose="020B0604020202020204" pitchFamily="34" charset="0"/>
                <a:cs typeface="Arial" panose="020B0604020202020204" pitchFamily="34" charset="0"/>
              </a:rPr>
              <a:t>The Teachers’ Collective Agreement - has two clauses that pertain to instructional and assignable time for teachers.</a:t>
            </a:r>
          </a:p>
          <a:p>
            <a:pPr lvl="1"/>
            <a:r>
              <a:rPr lang="en-US" dirty="0" smtClean="0">
                <a:latin typeface="Arial" panose="020B0604020202020204" pitchFamily="34" charset="0"/>
                <a:cs typeface="Arial" panose="020B0604020202020204" pitchFamily="34" charset="0"/>
              </a:rPr>
              <a:t>Administrative Procedure – Instructional Time</a:t>
            </a:r>
          </a:p>
          <a:p>
            <a:pPr lvl="1"/>
            <a:r>
              <a:rPr lang="en-US" dirty="0" smtClean="0">
                <a:latin typeface="Arial" panose="020B0604020202020204" pitchFamily="34" charset="0"/>
                <a:cs typeface="Arial" panose="020B0604020202020204" pitchFamily="34" charset="0"/>
              </a:rPr>
              <a:t>Employee &amp; Labour Relations - who works with each principal to track each teacher’s instructional and assigned time and ensure compliance with the Collective Agreement. </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2416631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664" y="428189"/>
            <a:ext cx="9934184" cy="1337549"/>
          </a:xfrm>
        </p:spPr>
        <p:txBody>
          <a:bodyPr/>
          <a:lstStyle/>
          <a:p>
            <a:pPr algn="ctr"/>
            <a:r>
              <a:rPr lang="en-US" dirty="0" smtClean="0"/>
              <a:t>Clause 11.1 – Hours of Work</a:t>
            </a:r>
            <a:endParaRPr lang="en-US" dirty="0"/>
          </a:p>
        </p:txBody>
      </p:sp>
      <p:sp>
        <p:nvSpPr>
          <p:cNvPr id="3" name="Content Placeholder 2"/>
          <p:cNvSpPr>
            <a:spLocks noGrp="1"/>
          </p:cNvSpPr>
          <p:nvPr>
            <p:ph idx="1"/>
          </p:nvPr>
        </p:nvSpPr>
        <p:spPr>
          <a:xfrm>
            <a:off x="923956" y="1846510"/>
            <a:ext cx="10515600" cy="4351338"/>
          </a:xfrm>
        </p:spPr>
        <p:txBody>
          <a:bodyPr/>
          <a:lstStyle/>
          <a:p>
            <a:pPr marL="0" indent="0">
              <a:buNone/>
            </a:pPr>
            <a:r>
              <a:rPr lang="en-US" dirty="0">
                <a:latin typeface="Arial" panose="020B0604020202020204" pitchFamily="34" charset="0"/>
                <a:cs typeface="Arial" panose="020B0604020202020204" pitchFamily="34" charset="0"/>
              </a:rPr>
              <a:t>11.1	</a:t>
            </a:r>
            <a:r>
              <a:rPr lang="en-US" u="sng" dirty="0">
                <a:latin typeface="Arial" panose="020B0604020202020204" pitchFamily="34" charset="0"/>
                <a:cs typeface="Arial" panose="020B0604020202020204" pitchFamily="34" charset="0"/>
              </a:rPr>
              <a:t>Hours of Work.</a:t>
            </a:r>
            <a:r>
              <a:rPr lang="en-US" dirty="0">
                <a:latin typeface="Arial" panose="020B0604020202020204" pitchFamily="34" charset="0"/>
                <a:cs typeface="Arial" panose="020B0604020202020204" pitchFamily="34" charset="0"/>
              </a:rPr>
              <a:t>  Effective September 1, 2005, a school-based full-time equivalent teacher not in receipt of any salary </a:t>
            </a:r>
            <a:r>
              <a:rPr lang="en-US" dirty="0" smtClean="0">
                <a:latin typeface="Arial" panose="020B0604020202020204" pitchFamily="34" charset="0"/>
                <a:cs typeface="Arial" panose="020B0604020202020204" pitchFamily="34" charset="0"/>
              </a:rPr>
              <a:t>allowance </a:t>
            </a:r>
            <a:r>
              <a:rPr lang="en-US" dirty="0">
                <a:latin typeface="Arial" panose="020B0604020202020204" pitchFamily="34" charset="0"/>
                <a:cs typeface="Arial" panose="020B0604020202020204" pitchFamily="34" charset="0"/>
              </a:rPr>
              <a:t>will not be assigned duties in excess of thirty (30) hours per week, averaged over the school year.  A maximum of one thousand four hundred and thirty (1,430) minutes (23.83 hours) per week, averaged over the school year, shall be devoted to the instruction of students.  The remainder of assignable hours shall be devoted to professional duties including, but not limited to, supervision of students, preparation, staff meetings, consultation, parent-teacher conferences, and administrative tasks.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2362125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016" y="451836"/>
            <a:ext cx="9934184" cy="1325563"/>
          </a:xfrm>
        </p:spPr>
        <p:txBody>
          <a:bodyPr/>
          <a:lstStyle/>
          <a:p>
            <a:pPr algn="ctr"/>
            <a:r>
              <a:rPr lang="en-US" dirty="0" smtClean="0"/>
              <a:t>Clause 11.2.2</a:t>
            </a:r>
            <a:endParaRPr lang="en-US" dirty="0"/>
          </a:p>
        </p:txBody>
      </p:sp>
      <p:sp>
        <p:nvSpPr>
          <p:cNvPr id="3" name="Content Placeholder 2"/>
          <p:cNvSpPr>
            <a:spLocks noGrp="1"/>
          </p:cNvSpPr>
          <p:nvPr>
            <p:ph idx="1"/>
          </p:nvPr>
        </p:nvSpPr>
        <p:spPr>
          <a:xfrm>
            <a:off x="900308" y="2381731"/>
            <a:ext cx="10515600" cy="3731720"/>
          </a:xfrm>
        </p:spPr>
        <p:txBody>
          <a:bodyPr/>
          <a:lstStyle/>
          <a:p>
            <a:pPr marL="0" indent="0">
              <a:buNone/>
            </a:pPr>
            <a:r>
              <a:rPr lang="en-GB" dirty="0" smtClean="0">
                <a:latin typeface="Arial" panose="020B0604020202020204" pitchFamily="34" charset="0"/>
                <a:cs typeface="Arial" panose="020B0604020202020204" pitchFamily="34" charset="0"/>
              </a:rPr>
              <a:t>11.2.2   Teachers </a:t>
            </a:r>
            <a:r>
              <a:rPr lang="en-GB" dirty="0">
                <a:latin typeface="Arial" panose="020B0604020202020204" pitchFamily="34" charset="0"/>
                <a:cs typeface="Arial" panose="020B0604020202020204" pitchFamily="34" charset="0"/>
              </a:rPr>
              <a:t>will be expected to assume, outside of regular school class time, professional duties including, but not limited to, supervision of students, preparation, staff meetings and </a:t>
            </a:r>
            <a:r>
              <a:rPr lang="en-GB" dirty="0" smtClean="0">
                <a:latin typeface="Arial" panose="020B0604020202020204" pitchFamily="34" charset="0"/>
                <a:cs typeface="Arial" panose="020B0604020202020204" pitchFamily="34" charset="0"/>
              </a:rPr>
              <a:t>parent-teacher </a:t>
            </a:r>
            <a:r>
              <a:rPr lang="en-GB" dirty="0">
                <a:latin typeface="Arial" panose="020B0604020202020204" pitchFamily="34" charset="0"/>
                <a:cs typeface="Arial" panose="020B0604020202020204" pitchFamily="34" charset="0"/>
              </a:rPr>
              <a:t>conferences.  Extra-curricular activities will be the collective responsibilities of the staff of the school.  Individual teachers choose from among these activities based upon their knowledge, skills and interests.</a:t>
            </a:r>
            <a:endParaRPr lang="en-US" dirty="0">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16506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037" y="500062"/>
            <a:ext cx="9934184" cy="1325563"/>
          </a:xfrm>
        </p:spPr>
        <p:txBody>
          <a:bodyPr>
            <a:normAutofit/>
          </a:bodyPr>
          <a:lstStyle/>
          <a:p>
            <a:pPr algn="ctr"/>
            <a:r>
              <a:rPr lang="en-US" sz="3600" dirty="0" smtClean="0"/>
              <a:t>Administrative Procedure – Instructional Time</a:t>
            </a:r>
            <a:endParaRPr lang="en-US" sz="3600" dirty="0"/>
          </a:p>
        </p:txBody>
      </p:sp>
      <p:sp>
        <p:nvSpPr>
          <p:cNvPr id="3" name="Content Placeholder 2"/>
          <p:cNvSpPr>
            <a:spLocks noGrp="1"/>
          </p:cNvSpPr>
          <p:nvPr>
            <p:ph idx="1"/>
          </p:nvPr>
        </p:nvSpPr>
        <p:spPr>
          <a:xfrm>
            <a:off x="1011621" y="2371789"/>
            <a:ext cx="10515600" cy="3763251"/>
          </a:xfrm>
        </p:spPr>
        <p:txBody>
          <a:bodyPr/>
          <a:lstStyle/>
          <a:p>
            <a:r>
              <a:rPr lang="en-US" dirty="0" smtClean="0">
                <a:latin typeface="Arial" panose="020B0604020202020204" pitchFamily="34" charset="0"/>
                <a:cs typeface="Arial" panose="020B0604020202020204" pitchFamily="34" charset="0"/>
              </a:rPr>
              <a:t>Provides more detail and clarity, including:</a:t>
            </a:r>
          </a:p>
          <a:p>
            <a:pPr lvl="1"/>
            <a:r>
              <a:rPr lang="en-US" dirty="0" smtClean="0">
                <a:latin typeface="Arial" panose="020B0604020202020204" pitchFamily="34" charset="0"/>
                <a:cs typeface="Arial" panose="020B0604020202020204" pitchFamily="34" charset="0"/>
              </a:rPr>
              <a:t>Definitions</a:t>
            </a:r>
          </a:p>
          <a:p>
            <a:pPr lvl="1"/>
            <a:r>
              <a:rPr lang="en-US" dirty="0" smtClean="0">
                <a:latin typeface="Arial" panose="020B0604020202020204" pitchFamily="34" charset="0"/>
                <a:cs typeface="Arial" panose="020B0604020202020204" pitchFamily="34" charset="0"/>
              </a:rPr>
              <a:t>Procedures</a:t>
            </a:r>
          </a:p>
          <a:p>
            <a:pPr lvl="1"/>
            <a:r>
              <a:rPr lang="en-US" dirty="0" smtClean="0">
                <a:latin typeface="Arial" panose="020B0604020202020204" pitchFamily="34" charset="0"/>
                <a:cs typeface="Arial" panose="020B0604020202020204" pitchFamily="34" charset="0"/>
              </a:rPr>
              <a:t>Instructional Time</a:t>
            </a:r>
          </a:p>
          <a:p>
            <a:pPr lvl="1"/>
            <a:r>
              <a:rPr lang="en-US" dirty="0" smtClean="0">
                <a:latin typeface="Arial" panose="020B0604020202020204" pitchFamily="34" charset="0"/>
                <a:cs typeface="Arial" panose="020B0604020202020204" pitchFamily="34" charset="0"/>
              </a:rPr>
              <a:t>Assigned Time</a:t>
            </a:r>
          </a:p>
          <a:p>
            <a:pPr lvl="1"/>
            <a:r>
              <a:rPr lang="en-US" dirty="0" smtClean="0">
                <a:latin typeface="Arial" panose="020B0604020202020204" pitchFamily="34" charset="0"/>
                <a:cs typeface="Arial" panose="020B0604020202020204" pitchFamily="34" charset="0"/>
              </a:rPr>
              <a:t>Extracurricular Activities</a:t>
            </a:r>
          </a:p>
          <a:p>
            <a:pPr lvl="1"/>
            <a:r>
              <a:rPr lang="en-US" dirty="0" smtClean="0">
                <a:latin typeface="Arial" panose="020B0604020202020204" pitchFamily="34" charset="0"/>
                <a:cs typeface="Arial" panose="020B0604020202020204" pitchFamily="34" charset="0"/>
              </a:rPr>
              <a:t>Time Free From Instruction (TFFI)</a:t>
            </a:r>
          </a:p>
          <a:p>
            <a:pPr lvl="1"/>
            <a:r>
              <a:rPr lang="en-US" dirty="0" smtClean="0">
                <a:latin typeface="Arial" panose="020B0604020202020204" pitchFamily="34" charset="0"/>
                <a:cs typeface="Arial" panose="020B0604020202020204" pitchFamily="34" charset="0"/>
              </a:rPr>
              <a:t>Part-time Teacher Deployment</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1892110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156" y="391007"/>
            <a:ext cx="9934184" cy="1325563"/>
          </a:xfrm>
        </p:spPr>
        <p:txBody>
          <a:bodyPr>
            <a:normAutofit/>
          </a:bodyPr>
          <a:lstStyle/>
          <a:p>
            <a:pPr algn="ctr"/>
            <a:r>
              <a:rPr lang="en-US" sz="4000" dirty="0" smtClean="0"/>
              <a:t>New Province-Wide Hours of Work Clause</a:t>
            </a:r>
            <a:endParaRPr lang="en-US" sz="4000"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Effective September 1, 2017, with exceptions for Boards with existing hours of work clauses.</a:t>
            </a:r>
          </a:p>
          <a:p>
            <a:r>
              <a:rPr lang="en-US" dirty="0" smtClean="0">
                <a:latin typeface="Arial" panose="020B0604020202020204" pitchFamily="34" charset="0"/>
                <a:cs typeface="Arial" panose="020B0604020202020204" pitchFamily="34" charset="0"/>
              </a:rPr>
              <a:t>Negotiated at the provincial level.</a:t>
            </a:r>
          </a:p>
          <a:p>
            <a:r>
              <a:rPr lang="en-US" dirty="0" smtClean="0">
                <a:latin typeface="Arial" panose="020B0604020202020204" pitchFamily="34" charset="0"/>
                <a:cs typeface="Arial" panose="020B0604020202020204" pitchFamily="34" charset="0"/>
              </a:rPr>
              <a:t>Has annual teacher limits of 907 instructional hours and 1200 assigned hours.</a:t>
            </a:r>
          </a:p>
          <a:p>
            <a:r>
              <a:rPr lang="en-US" dirty="0" smtClean="0">
                <a:latin typeface="Arial" panose="020B0604020202020204" pitchFamily="34" charset="0"/>
                <a:cs typeface="Arial" panose="020B0604020202020204" pitchFamily="34" charset="0"/>
              </a:rPr>
              <a:t>Part-time teachers are pro-rated.</a:t>
            </a:r>
          </a:p>
          <a:p>
            <a:r>
              <a:rPr lang="en-US" dirty="0" smtClean="0">
                <a:latin typeface="Arial" panose="020B0604020202020204" pitchFamily="34" charset="0"/>
                <a:cs typeface="Arial" panose="020B0604020202020204" pitchFamily="34" charset="0"/>
              </a:rPr>
              <a:t>Applies to teachers and teachers receiving an allowance (Department Heads, etc.)</a:t>
            </a:r>
          </a:p>
          <a:p>
            <a:r>
              <a:rPr lang="en-US" dirty="0" smtClean="0">
                <a:latin typeface="Arial" panose="020B0604020202020204" pitchFamily="34" charset="0"/>
                <a:cs typeface="Arial" panose="020B0604020202020204" pitchFamily="34" charset="0"/>
              </a:rPr>
              <a:t>Does not apply to school administrators.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3482794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664" y="412423"/>
            <a:ext cx="9934184" cy="1325563"/>
          </a:xfrm>
        </p:spPr>
        <p:txBody>
          <a:bodyPr/>
          <a:lstStyle/>
          <a:p>
            <a:pPr algn="ctr"/>
            <a:r>
              <a:rPr lang="en-US" dirty="0" smtClean="0"/>
              <a:t>Instructional Time</a:t>
            </a:r>
            <a:endParaRPr lang="en-US" dirty="0"/>
          </a:p>
        </p:txBody>
      </p:sp>
      <p:sp>
        <p:nvSpPr>
          <p:cNvPr id="3" name="Content Placeholder 2"/>
          <p:cNvSpPr>
            <a:spLocks noGrp="1"/>
          </p:cNvSpPr>
          <p:nvPr>
            <p:ph idx="1"/>
          </p:nvPr>
        </p:nvSpPr>
        <p:spPr>
          <a:xfrm>
            <a:off x="923956" y="1943866"/>
            <a:ext cx="10515600" cy="4594957"/>
          </a:xfrm>
        </p:spPr>
        <p:txBody>
          <a:bodyPr>
            <a:normAutofit lnSpcReduction="10000"/>
          </a:bodyPr>
          <a:lstStyle/>
          <a:p>
            <a:r>
              <a:rPr lang="en-US" dirty="0" smtClean="0">
                <a:latin typeface="Arial" panose="020B0604020202020204" pitchFamily="34" charset="0"/>
                <a:cs typeface="Arial" panose="020B0604020202020204" pitchFamily="34" charset="0"/>
              </a:rPr>
              <a:t>Instructional Time has three components:</a:t>
            </a:r>
          </a:p>
          <a:p>
            <a:pPr marL="914400" lvl="1" indent="-457200">
              <a:buFont typeface="+mj-lt"/>
              <a:buAutoNum type="arabicParenR"/>
            </a:pPr>
            <a:r>
              <a:rPr lang="en-US" dirty="0" smtClean="0">
                <a:latin typeface="Arial" panose="020B0604020202020204" pitchFamily="34" charset="0"/>
                <a:cs typeface="Arial" panose="020B0604020202020204" pitchFamily="34" charset="0"/>
              </a:rPr>
              <a:t>There must be a </a:t>
            </a:r>
            <a:r>
              <a:rPr lang="en-US" b="1" dirty="0" smtClean="0">
                <a:latin typeface="Arial" panose="020B0604020202020204" pitchFamily="34" charset="0"/>
                <a:cs typeface="Arial" panose="020B0604020202020204" pitchFamily="34" charset="0"/>
              </a:rPr>
              <a:t>teacher and a student(s)</a:t>
            </a:r>
          </a:p>
          <a:p>
            <a:pPr marL="914400" lvl="1" indent="-457200">
              <a:buFont typeface="+mj-lt"/>
              <a:buAutoNum type="arabicParenR"/>
            </a:pPr>
            <a:r>
              <a:rPr lang="en-US" dirty="0" smtClean="0">
                <a:latin typeface="Arial" panose="020B0604020202020204" pitchFamily="34" charset="0"/>
                <a:cs typeface="Arial" panose="020B0604020202020204" pitchFamily="34" charset="0"/>
              </a:rPr>
              <a:t>There must be a </a:t>
            </a:r>
            <a:r>
              <a:rPr lang="en-US" b="1" dirty="0" smtClean="0">
                <a:latin typeface="Arial" panose="020B0604020202020204" pitchFamily="34" charset="0"/>
                <a:cs typeface="Arial" panose="020B0604020202020204" pitchFamily="34" charset="0"/>
              </a:rPr>
              <a:t>curricular component</a:t>
            </a:r>
          </a:p>
          <a:p>
            <a:pPr marL="914400" lvl="1" indent="-457200">
              <a:buFont typeface="+mj-lt"/>
              <a:buAutoNum type="arabicParenR"/>
            </a:pPr>
            <a:r>
              <a:rPr lang="en-US" dirty="0" smtClean="0">
                <a:latin typeface="Arial" panose="020B0604020202020204" pitchFamily="34" charset="0"/>
                <a:cs typeface="Arial" panose="020B0604020202020204" pitchFamily="34" charset="0"/>
              </a:rPr>
              <a:t>There must be an </a:t>
            </a:r>
            <a:r>
              <a:rPr lang="en-US" b="1" dirty="0" smtClean="0">
                <a:latin typeface="Arial" panose="020B0604020202020204" pitchFamily="34" charset="0"/>
                <a:cs typeface="Arial" panose="020B0604020202020204" pitchFamily="34" charset="0"/>
              </a:rPr>
              <a:t>evaluative component</a:t>
            </a:r>
          </a:p>
          <a:p>
            <a:pPr marL="457200" lvl="1"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CCSD Instructional Time includes:</a:t>
            </a:r>
          </a:p>
          <a:p>
            <a:pPr lvl="1"/>
            <a:r>
              <a:rPr lang="en-US" dirty="0" smtClean="0">
                <a:latin typeface="Arial" panose="020B0604020202020204" pitchFamily="34" charset="0"/>
                <a:cs typeface="Arial" panose="020B0604020202020204" pitchFamily="34" charset="0"/>
              </a:rPr>
              <a:t>Classroom and online instruction</a:t>
            </a:r>
          </a:p>
          <a:p>
            <a:pPr lvl="1"/>
            <a:r>
              <a:rPr lang="en-US" dirty="0" smtClean="0">
                <a:latin typeface="Arial" panose="020B0604020202020204" pitchFamily="34" charset="0"/>
                <a:cs typeface="Arial" panose="020B0604020202020204" pitchFamily="34" charset="0"/>
              </a:rPr>
              <a:t>Independent Study and Workplace Learning</a:t>
            </a:r>
          </a:p>
          <a:p>
            <a:pPr lvl="1"/>
            <a:r>
              <a:rPr lang="en-US" dirty="0" smtClean="0">
                <a:latin typeface="Arial" panose="020B0604020202020204" pitchFamily="34" charset="0"/>
                <a:cs typeface="Arial" panose="020B0604020202020204" pitchFamily="34" charset="0"/>
              </a:rPr>
              <a:t>Tutorials</a:t>
            </a:r>
          </a:p>
          <a:p>
            <a:pPr lvl="1"/>
            <a:r>
              <a:rPr lang="en-US" dirty="0" smtClean="0">
                <a:latin typeface="Arial" panose="020B0604020202020204" pitchFamily="34" charset="0"/>
                <a:cs typeface="Arial" panose="020B0604020202020204" pitchFamily="34" charset="0"/>
              </a:rPr>
              <a:t>Co-curricular field trips</a:t>
            </a:r>
          </a:p>
          <a:p>
            <a:pPr lvl="1"/>
            <a:r>
              <a:rPr lang="en-US" dirty="0" smtClean="0">
                <a:latin typeface="Arial" panose="020B0604020202020204" pitchFamily="34" charset="0"/>
                <a:cs typeface="Arial" panose="020B0604020202020204" pitchFamily="34" charset="0"/>
              </a:rPr>
              <a:t>Teacher advisory (TA)</a:t>
            </a:r>
          </a:p>
          <a:p>
            <a:pPr lvl="1"/>
            <a:r>
              <a:rPr lang="en-US" dirty="0" smtClean="0">
                <a:latin typeface="Arial" panose="020B0604020202020204" pitchFamily="34" charset="0"/>
                <a:cs typeface="Arial" panose="020B0604020202020204" pitchFamily="34" charset="0"/>
              </a:rPr>
              <a:t>Exam period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568180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017" y="404541"/>
            <a:ext cx="9934184" cy="1325563"/>
          </a:xfrm>
        </p:spPr>
        <p:txBody>
          <a:bodyPr/>
          <a:lstStyle/>
          <a:p>
            <a:pPr algn="ctr"/>
            <a:r>
              <a:rPr lang="en-US" dirty="0" smtClean="0"/>
              <a:t>Assignable Time</a:t>
            </a:r>
            <a:endParaRPr lang="en-US" dirty="0"/>
          </a:p>
        </p:txBody>
      </p:sp>
      <p:sp>
        <p:nvSpPr>
          <p:cNvPr id="3" name="Content Placeholder 2"/>
          <p:cNvSpPr>
            <a:spLocks noGrp="1"/>
          </p:cNvSpPr>
          <p:nvPr>
            <p:ph idx="1"/>
          </p:nvPr>
        </p:nvSpPr>
        <p:spPr>
          <a:xfrm>
            <a:off x="833848" y="1730104"/>
            <a:ext cx="10515600" cy="4514790"/>
          </a:xfrm>
        </p:spPr>
        <p:txBody>
          <a:bodyPr>
            <a:normAutofit/>
          </a:bodyPr>
          <a:lstStyle/>
          <a:p>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efined as all duties that are assigned by the principal.</a:t>
            </a:r>
          </a:p>
          <a:p>
            <a:r>
              <a:rPr lang="en-US" dirty="0" smtClean="0">
                <a:latin typeface="Arial" panose="020B0604020202020204" pitchFamily="34" charset="0"/>
                <a:cs typeface="Arial" panose="020B0604020202020204" pitchFamily="34" charset="0"/>
              </a:rPr>
              <a:t>For CCSD, this does NOT include extracurricular activities.</a:t>
            </a:r>
          </a:p>
          <a:p>
            <a:r>
              <a:rPr lang="en-US" dirty="0" smtClean="0">
                <a:latin typeface="Arial" panose="020B0604020202020204" pitchFamily="34" charset="0"/>
                <a:cs typeface="Arial" panose="020B0604020202020204" pitchFamily="34" charset="0"/>
              </a:rPr>
              <a:t>Professional responsibilities are NOT included (e.g. lesson planning, grading assignments, etc.)</a:t>
            </a:r>
          </a:p>
          <a:p>
            <a:r>
              <a:rPr lang="en-US" dirty="0" smtClean="0">
                <a:latin typeface="Arial" panose="020B0604020202020204" pitchFamily="34" charset="0"/>
                <a:cs typeface="Arial" panose="020B0604020202020204" pitchFamily="34" charset="0"/>
              </a:rPr>
              <a:t>Assignable time can include duties outside of the normal school day (i.e. evenings and weekends). </a:t>
            </a:r>
          </a:p>
          <a:p>
            <a:r>
              <a:rPr lang="en-US" dirty="0" smtClean="0">
                <a:latin typeface="Arial" panose="020B0604020202020204" pitchFamily="34" charset="0"/>
                <a:cs typeface="Arial" panose="020B0604020202020204" pitchFamily="34" charset="0"/>
              </a:rPr>
              <a:t>Time Free From Instruction (TFFI) is not considered assignable time unless the teacher is required to remain in the school.  A teacher may leave the building during their TFFI time as long as they follow school sign-out procedures.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696" y="5726825"/>
            <a:ext cx="1075504" cy="942047"/>
          </a:xfrm>
          <a:prstGeom prst="rect">
            <a:avLst/>
          </a:prstGeom>
        </p:spPr>
      </p:pic>
    </p:spTree>
    <p:extLst>
      <p:ext uri="{BB962C8B-B14F-4D97-AF65-F5344CB8AC3E}">
        <p14:creationId xmlns:p14="http://schemas.microsoft.com/office/powerpoint/2010/main" val="499290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927</Words>
  <Application>Microsoft Macintosh PowerPoint</Application>
  <PresentationFormat>Widescreen</PresentationFormat>
  <Paragraphs>113</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1_Office Theme</vt:lpstr>
      <vt:lpstr>PowerPoint Presentation</vt:lpstr>
      <vt:lpstr>Agenda</vt:lpstr>
      <vt:lpstr>History and Governance</vt:lpstr>
      <vt:lpstr>Clause 11.1 – Hours of Work</vt:lpstr>
      <vt:lpstr>Clause 11.2.2</vt:lpstr>
      <vt:lpstr>Administrative Procedure – Instructional Time</vt:lpstr>
      <vt:lpstr>New Province-Wide Hours of Work Clause</vt:lpstr>
      <vt:lpstr>Instructional Time</vt:lpstr>
      <vt:lpstr>Assignable Time</vt:lpstr>
      <vt:lpstr>Assignable Time Examples</vt:lpstr>
      <vt:lpstr>How is teacher time tracked?</vt:lpstr>
      <vt:lpstr>Tracking Example – K-9</vt:lpstr>
      <vt:lpstr>Tracking Example 10-12</vt:lpstr>
      <vt:lpstr>Tracking Example - Individual</vt:lpstr>
      <vt:lpstr>Managing Instructional and  Assignable Time – Phase 1</vt:lpstr>
      <vt:lpstr>Managing Instructional and  Assignable Time – Phase 2</vt:lpstr>
      <vt:lpstr>Managing Instructional and  Assignable Time – Phase 3</vt:lpstr>
      <vt:lpstr>Tracking and Managing - Issues</vt:lpstr>
      <vt:lpstr>CCSD System Efficiencies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McNaught</dc:creator>
  <cp:lastModifiedBy>Rachel Rissetto</cp:lastModifiedBy>
  <cp:revision>76</cp:revision>
  <cp:lastPrinted>2018-02-13T17:11:58Z</cp:lastPrinted>
  <dcterms:created xsi:type="dcterms:W3CDTF">2017-12-07T15:52:47Z</dcterms:created>
  <dcterms:modified xsi:type="dcterms:W3CDTF">2018-03-06T15:57:33Z</dcterms:modified>
</cp:coreProperties>
</file>